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74"/>
  </p:notesMasterIdLst>
  <p:sldIdLst>
    <p:sldId id="256" r:id="rId2"/>
    <p:sldId id="271" r:id="rId3"/>
    <p:sldId id="280" r:id="rId4"/>
    <p:sldId id="407" r:id="rId5"/>
    <p:sldId id="374" r:id="rId6"/>
    <p:sldId id="281" r:id="rId7"/>
    <p:sldId id="258" r:id="rId8"/>
    <p:sldId id="263" r:id="rId9"/>
    <p:sldId id="411" r:id="rId10"/>
    <p:sldId id="408" r:id="rId11"/>
    <p:sldId id="409" r:id="rId12"/>
    <p:sldId id="412" r:id="rId13"/>
    <p:sldId id="376" r:id="rId14"/>
    <p:sldId id="377" r:id="rId15"/>
    <p:sldId id="390" r:id="rId16"/>
    <p:sldId id="413" r:id="rId17"/>
    <p:sldId id="391" r:id="rId18"/>
    <p:sldId id="414" r:id="rId19"/>
    <p:sldId id="393" r:id="rId20"/>
    <p:sldId id="415" r:id="rId21"/>
    <p:sldId id="395" r:id="rId22"/>
    <p:sldId id="416" r:id="rId23"/>
    <p:sldId id="261" r:id="rId24"/>
    <p:sldId id="327" r:id="rId25"/>
    <p:sldId id="397" r:id="rId26"/>
    <p:sldId id="417" r:id="rId27"/>
    <p:sldId id="410" r:id="rId28"/>
    <p:sldId id="400" r:id="rId29"/>
    <p:sldId id="285" r:id="rId30"/>
    <p:sldId id="328" r:id="rId31"/>
    <p:sldId id="329" r:id="rId32"/>
    <p:sldId id="401" r:id="rId33"/>
    <p:sldId id="287" r:id="rId34"/>
    <p:sldId id="330" r:id="rId35"/>
    <p:sldId id="289" r:id="rId36"/>
    <p:sldId id="344" r:id="rId37"/>
    <p:sldId id="345" r:id="rId38"/>
    <p:sldId id="346" r:id="rId39"/>
    <p:sldId id="347" r:id="rId40"/>
    <p:sldId id="348" r:id="rId41"/>
    <p:sldId id="349" r:id="rId42"/>
    <p:sldId id="350" r:id="rId43"/>
    <p:sldId id="351" r:id="rId44"/>
    <p:sldId id="352" r:id="rId45"/>
    <p:sldId id="378" r:id="rId46"/>
    <p:sldId id="385" r:id="rId47"/>
    <p:sldId id="331" r:id="rId48"/>
    <p:sldId id="402" r:id="rId49"/>
    <p:sldId id="336" r:id="rId50"/>
    <p:sldId id="290" r:id="rId51"/>
    <p:sldId id="403" r:id="rId52"/>
    <p:sldId id="360" r:id="rId53"/>
    <p:sldId id="368" r:id="rId54"/>
    <p:sldId id="361" r:id="rId55"/>
    <p:sldId id="387" r:id="rId56"/>
    <p:sldId id="363" r:id="rId57"/>
    <p:sldId id="364" r:id="rId58"/>
    <p:sldId id="371" r:id="rId59"/>
    <p:sldId id="388" r:id="rId60"/>
    <p:sldId id="406" r:id="rId61"/>
    <p:sldId id="366" r:id="rId62"/>
    <p:sldId id="379" r:id="rId63"/>
    <p:sldId id="380" r:id="rId64"/>
    <p:sldId id="381" r:id="rId65"/>
    <p:sldId id="382" r:id="rId66"/>
    <p:sldId id="383" r:id="rId67"/>
    <p:sldId id="404" r:id="rId68"/>
    <p:sldId id="420" r:id="rId69"/>
    <p:sldId id="418" r:id="rId70"/>
    <p:sldId id="310" r:id="rId71"/>
    <p:sldId id="335" r:id="rId72"/>
    <p:sldId id="307" r:id="rId73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79C5E7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8897" autoAdjust="0"/>
    <p:restoredTop sz="94624" autoAdjust="0"/>
  </p:normalViewPr>
  <p:slideViewPr>
    <p:cSldViewPr>
      <p:cViewPr>
        <p:scale>
          <a:sx n="71" d="100"/>
          <a:sy n="71" d="100"/>
        </p:scale>
        <p:origin x="-1218" y="-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B6ECEE-C2AD-415B-B779-4427CF1254A5}" type="datetimeFigureOut">
              <a:rPr lang="it-IT" smtClean="0"/>
              <a:pPr/>
              <a:t>23/10/2021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602F42-3861-4FA2-88B3-631F439B9AB0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9587145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602F42-3861-4FA2-88B3-631F439B9AB0}" type="slidenum">
              <a:rPr lang="it-IT" smtClean="0"/>
              <a:pPr/>
              <a:t>1</a:t>
            </a:fld>
            <a:endParaRPr lang="it-IT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C6CBA5-C247-47E4-81C7-E6765AB75B82}" type="datetimeFigureOut">
              <a:rPr lang="it-IT" smtClean="0"/>
              <a:pPr/>
              <a:t>23/10/2021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F6E7D-E80F-4D50-837D-A1D08A06FFC5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C6CBA5-C247-47E4-81C7-E6765AB75B82}" type="datetimeFigureOut">
              <a:rPr lang="it-IT" smtClean="0"/>
              <a:pPr/>
              <a:t>23/10/2021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F6E7D-E80F-4D50-837D-A1D08A06FFC5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C6CBA5-C247-47E4-81C7-E6765AB75B82}" type="datetimeFigureOut">
              <a:rPr lang="it-IT" smtClean="0"/>
              <a:pPr/>
              <a:t>23/10/2021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F6E7D-E80F-4D50-837D-A1D08A06FFC5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C6CBA5-C247-47E4-81C7-E6765AB75B82}" type="datetimeFigureOut">
              <a:rPr lang="it-IT" smtClean="0"/>
              <a:pPr/>
              <a:t>23/10/2021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F6E7D-E80F-4D50-837D-A1D08A06FFC5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C6CBA5-C247-47E4-81C7-E6765AB75B82}" type="datetimeFigureOut">
              <a:rPr lang="it-IT" smtClean="0"/>
              <a:pPr/>
              <a:t>23/10/2021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F6E7D-E80F-4D50-837D-A1D08A06FFC5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C6CBA5-C247-47E4-81C7-E6765AB75B82}" type="datetimeFigureOut">
              <a:rPr lang="it-IT" smtClean="0"/>
              <a:pPr/>
              <a:t>23/10/2021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F6E7D-E80F-4D50-837D-A1D08A06FFC5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C6CBA5-C247-47E4-81C7-E6765AB75B82}" type="datetimeFigureOut">
              <a:rPr lang="it-IT" smtClean="0"/>
              <a:pPr/>
              <a:t>23/10/2021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F6E7D-E80F-4D50-837D-A1D08A06FFC5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C6CBA5-C247-47E4-81C7-E6765AB75B82}" type="datetimeFigureOut">
              <a:rPr lang="it-IT" smtClean="0"/>
              <a:pPr/>
              <a:t>23/10/2021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F6E7D-E80F-4D50-837D-A1D08A06FFC5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C6CBA5-C247-47E4-81C7-E6765AB75B82}" type="datetimeFigureOut">
              <a:rPr lang="it-IT" smtClean="0"/>
              <a:pPr/>
              <a:t>23/10/2021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F6E7D-E80F-4D50-837D-A1D08A06FFC5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C6CBA5-C247-47E4-81C7-E6765AB75B82}" type="datetimeFigureOut">
              <a:rPr lang="it-IT" smtClean="0"/>
              <a:pPr/>
              <a:t>23/10/2021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F6E7D-E80F-4D50-837D-A1D08A06FFC5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C6CBA5-C247-47E4-81C7-E6765AB75B82}" type="datetimeFigureOut">
              <a:rPr lang="it-IT" smtClean="0"/>
              <a:pPr/>
              <a:t>23/10/2021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F6E7D-E80F-4D50-837D-A1D08A06FFC5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C6CBA5-C247-47E4-81C7-E6765AB75B82}" type="datetimeFigureOut">
              <a:rPr lang="it-IT" smtClean="0"/>
              <a:pPr/>
              <a:t>23/10/2021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7F6E7D-E80F-4D50-837D-A1D08A06FFC5}" type="slidenum">
              <a:rPr lang="it-IT" smtClean="0"/>
              <a:pPr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1.wav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0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1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2.wav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3.wav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4.wav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5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6.wav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7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8.wav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9.wav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.wav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0.wav"/><Relationship Id="rId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1.wav"/><Relationship Id="rId4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2.wav"/><Relationship Id="rId4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3.wav"/><Relationship Id="rId4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4.wav"/><Relationship Id="rId4" Type="http://schemas.openxmlformats.org/officeDocument/2006/relationships/image" Target="../media/image4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5.wav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6.wav"/><Relationship Id="rId4" Type="http://schemas.openxmlformats.org/officeDocument/2006/relationships/image" Target="../media/image4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7.wav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8.wav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9.wav"/><Relationship Id="rId4" Type="http://schemas.openxmlformats.org/officeDocument/2006/relationships/image" Target="../media/image5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3.wav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30.wav"/><Relationship Id="rId4" Type="http://schemas.openxmlformats.org/officeDocument/2006/relationships/image" Target="../media/image5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31.wav"/><Relationship Id="rId4" Type="http://schemas.openxmlformats.org/officeDocument/2006/relationships/image" Target="../media/image5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32.wav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33.wav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34.wav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35.wav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36.wav"/><Relationship Id="rId4" Type="http://schemas.openxmlformats.org/officeDocument/2006/relationships/image" Target="../media/image6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37.wav"/><Relationship Id="rId4" Type="http://schemas.openxmlformats.org/officeDocument/2006/relationships/image" Target="../media/image62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38.wav"/><Relationship Id="rId4" Type="http://schemas.openxmlformats.org/officeDocument/2006/relationships/image" Target="../media/image6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39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4.wav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40.wav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41.wav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42.wav"/><Relationship Id="rId4" Type="http://schemas.openxmlformats.org/officeDocument/2006/relationships/image" Target="../media/image7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43.wav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44.wav"/><Relationship Id="rId4" Type="http://schemas.openxmlformats.org/officeDocument/2006/relationships/image" Target="../media/image7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45.wav"/><Relationship Id="rId4" Type="http://schemas.openxmlformats.org/officeDocument/2006/relationships/image" Target="../media/image76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46.wav"/><Relationship Id="rId4" Type="http://schemas.openxmlformats.org/officeDocument/2006/relationships/image" Target="../media/image78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47.wav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48.wav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49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5.wav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50.wav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51.wav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52.wav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53.wav"/><Relationship Id="rId4" Type="http://schemas.openxmlformats.org/officeDocument/2006/relationships/image" Target="../media/image23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54.wav"/><Relationship Id="rId4" Type="http://schemas.openxmlformats.org/officeDocument/2006/relationships/image" Target="../media/image23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55.wav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56.wav"/><Relationship Id="rId4" Type="http://schemas.openxmlformats.org/officeDocument/2006/relationships/image" Target="../media/image86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57.wav"/><Relationship Id="rId4" Type="http://schemas.openxmlformats.org/officeDocument/2006/relationships/image" Target="../media/image87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58.wav"/><Relationship Id="rId4" Type="http://schemas.openxmlformats.org/officeDocument/2006/relationships/image" Target="../media/image23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59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6.wav"/><Relationship Id="rId4" Type="http://schemas.openxmlformats.org/officeDocument/2006/relationships/image" Target="../media/image15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60.wav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61.wav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62.wav"/><Relationship Id="rId4" Type="http://schemas.openxmlformats.org/officeDocument/2006/relationships/image" Target="../media/image21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63.wav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64.wav"/><Relationship Id="rId4" Type="http://schemas.openxmlformats.org/officeDocument/2006/relationships/image" Target="../media/image21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65.wav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66.wav"/><Relationship Id="rId4" Type="http://schemas.openxmlformats.org/officeDocument/2006/relationships/image" Target="../media/image21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67.wav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68.wav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69.wav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7.wav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70.wav"/><Relationship Id="rId4" Type="http://schemas.openxmlformats.org/officeDocument/2006/relationships/image" Target="../media/image23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71.wav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8.wav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9.wav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Logo siaatip tond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57158" y="714356"/>
            <a:ext cx="2071701" cy="2037214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539552" y="2636912"/>
            <a:ext cx="8305800" cy="1981200"/>
          </a:xfrm>
        </p:spPr>
        <p:txBody>
          <a:bodyPr/>
          <a:lstStyle/>
          <a:p>
            <a:r>
              <a:rPr lang="it-IT" sz="4000" dirty="0" smtClean="0">
                <a:latin typeface="Arial Rounded MT Bold" pitchFamily="34" charset="0"/>
                <a:cs typeface="Aparajita" pitchFamily="34" charset="0"/>
              </a:rPr>
              <a:t>Valutazione del dolore nel </a:t>
            </a:r>
            <a:br>
              <a:rPr lang="it-IT" sz="4000" dirty="0" smtClean="0">
                <a:latin typeface="Arial Rounded MT Bold" pitchFamily="34" charset="0"/>
                <a:cs typeface="Aparajita" pitchFamily="34" charset="0"/>
              </a:rPr>
            </a:br>
            <a:r>
              <a:rPr lang="it-IT" sz="4000" dirty="0" smtClean="0">
                <a:latin typeface="Arial Rounded MT Bold" pitchFamily="34" charset="0"/>
                <a:cs typeface="Aparajita" pitchFamily="34" charset="0"/>
              </a:rPr>
              <a:t>neonato </a:t>
            </a:r>
            <a:r>
              <a:rPr lang="it-IT" sz="4000" dirty="0">
                <a:latin typeface="Arial Rounded MT Bold" pitchFamily="34" charset="0"/>
                <a:cs typeface="Aparajita" pitchFamily="34" charset="0"/>
              </a:rPr>
              <a:t>e nel bambino</a:t>
            </a:r>
          </a:p>
        </p:txBody>
      </p:sp>
      <p:sp>
        <p:nvSpPr>
          <p:cNvPr id="5" name="Sottotitolo 2"/>
          <p:cNvSpPr>
            <a:spLocks noGrp="1"/>
          </p:cNvSpPr>
          <p:nvPr>
            <p:ph type="subTitle" idx="1"/>
          </p:nvPr>
        </p:nvSpPr>
        <p:spPr>
          <a:xfrm>
            <a:off x="2786050" y="1142984"/>
            <a:ext cx="5857916" cy="1143008"/>
          </a:xfrm>
        </p:spPr>
        <p:txBody>
          <a:bodyPr>
            <a:noAutofit/>
          </a:bodyPr>
          <a:lstStyle/>
          <a:p>
            <a:r>
              <a:rPr lang="it-IT" sz="2000" dirty="0" smtClean="0">
                <a:solidFill>
                  <a:schemeClr val="tx1"/>
                </a:solidFill>
                <a:latin typeface="Arial Rounded MT Bold" pitchFamily="34" charset="0"/>
              </a:rPr>
              <a:t>Presidente Dr. D. Galante</a:t>
            </a:r>
          </a:p>
          <a:p>
            <a:r>
              <a:rPr lang="it-IT" sz="2000" dirty="0" smtClean="0">
                <a:solidFill>
                  <a:schemeClr val="tx1"/>
                </a:solidFill>
                <a:latin typeface="Arial Rounded MT Bold" pitchFamily="34" charset="0"/>
              </a:rPr>
              <a:t>Congresso nazionale/internazionale 2021</a:t>
            </a:r>
            <a:endParaRPr lang="it-IT" sz="2000" dirty="0">
              <a:solidFill>
                <a:schemeClr val="tx1"/>
              </a:solidFill>
              <a:latin typeface="Arial Rounded MT Bold" pitchFamily="34" charset="0"/>
            </a:endParaRPr>
          </a:p>
        </p:txBody>
      </p:sp>
      <p:sp>
        <p:nvSpPr>
          <p:cNvPr id="6" name="Titolo 1"/>
          <p:cNvSpPr txBox="1">
            <a:spLocks/>
          </p:cNvSpPr>
          <p:nvPr/>
        </p:nvSpPr>
        <p:spPr>
          <a:xfrm>
            <a:off x="4214810" y="5286388"/>
            <a:ext cx="4572032" cy="78581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2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 Rounded MT Bold" pitchFamily="34" charset="0"/>
                <a:ea typeface="+mj-ea"/>
                <a:cs typeface="+mj-cs"/>
              </a:rPr>
              <a:t>Dr. Matteo</a:t>
            </a:r>
            <a:r>
              <a:rPr kumimoji="0" lang="it-IT" altLang="it-IT" sz="24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Arial Rounded MT Bold" pitchFamily="34" charset="0"/>
                <a:ea typeface="+mj-ea"/>
                <a:cs typeface="+mj-cs"/>
              </a:rPr>
              <a:t> </a:t>
            </a:r>
            <a:r>
              <a:rPr kumimoji="0" lang="it-IT" altLang="it-IT" sz="2400" b="0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Arial Rounded MT Bold" pitchFamily="34" charset="0"/>
                <a:ea typeface="+mj-ea"/>
                <a:cs typeface="+mj-cs"/>
              </a:rPr>
              <a:t>Ciuffreda</a:t>
            </a:r>
            <a:endParaRPr kumimoji="0" lang="it-IT" altLang="it-IT" sz="2400" b="0" i="0" u="none" strike="noStrike" kern="1200" cap="none" spc="0" normalizeH="0" noProof="0" dirty="0" smtClean="0">
              <a:ln>
                <a:noFill/>
              </a:ln>
              <a:effectLst/>
              <a:uLnTx/>
              <a:uFillTx/>
              <a:latin typeface="Arial Rounded MT Bold" pitchFamily="34" charset="0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altLang="it-IT" sz="2400" dirty="0" smtClean="0">
                <a:latin typeface="Arial Rounded MT Bold" pitchFamily="34" charset="0"/>
                <a:ea typeface="+mj-ea"/>
                <a:cs typeface="+mj-cs"/>
              </a:rPr>
              <a:t>Anestesista Rianimatore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Arial Rounded MT Bold" pitchFamily="34" charset="0"/>
                <a:ea typeface="+mj-ea"/>
                <a:cs typeface="+mj-cs"/>
              </a:rPr>
              <a:t>Asur</a:t>
            </a:r>
            <a:r>
              <a:rPr kumimoji="0" lang="it-IT" sz="24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Arial Rounded MT Bold" pitchFamily="34" charset="0"/>
                <a:ea typeface="+mj-ea"/>
                <a:cs typeface="+mj-cs"/>
              </a:rPr>
              <a:t> Marche – Av2</a:t>
            </a:r>
            <a:endParaRPr kumimoji="0" lang="it-IT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 Rounded MT Bold" pitchFamily="34" charset="0"/>
              <a:ea typeface="+mj-ea"/>
              <a:cs typeface="+mj-cs"/>
            </a:endParaRPr>
          </a:p>
        </p:txBody>
      </p:sp>
      <p:pic>
        <p:nvPicPr>
          <p:cNvPr id="7" name="Segnale acust. registr.">
            <a:hlinkClick r:id="" action="ppaction://media"/>
          </p:cNvPr>
          <p:cNvPicPr>
            <a:picLocks noRot="1" noChangeAspect="1"/>
          </p:cNvPicPr>
          <p:nvPr>
            <a:wavAudioFile r:embed="rId1" name="Segnale acust. registr."/>
          </p:nvPr>
        </p:nvPicPr>
        <p:blipFill>
          <a:blip r:embed="rId5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0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14282" y="428604"/>
            <a:ext cx="8643998" cy="6215106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it-IT" dirty="0" smtClean="0">
                <a:latin typeface="Arial Rounded MT Bold" pitchFamily="34" charset="0"/>
              </a:rPr>
              <a:t>    1.Dalla 23a settimana di età gestazionale il sistema nervoso centrale è anatomicamente e funzionalmente competente per la </a:t>
            </a:r>
            <a:r>
              <a:rPr lang="it-IT" dirty="0" err="1" smtClean="0">
                <a:latin typeface="Arial Rounded MT Bold" pitchFamily="34" charset="0"/>
              </a:rPr>
              <a:t>nocicezione</a:t>
            </a:r>
            <a:r>
              <a:rPr lang="it-IT" dirty="0" smtClean="0">
                <a:latin typeface="Arial Rounded MT Bold" pitchFamily="34" charset="0"/>
              </a:rPr>
              <a:t>.  La formazione e la </a:t>
            </a:r>
            <a:r>
              <a:rPr lang="it-IT" dirty="0" err="1" smtClean="0">
                <a:latin typeface="Arial Rounded MT Bold" pitchFamily="34" charset="0"/>
              </a:rPr>
              <a:t>mielinizzazione</a:t>
            </a:r>
            <a:r>
              <a:rPr lang="it-IT" dirty="0" smtClean="0">
                <a:latin typeface="Arial Rounded MT Bold" pitchFamily="34" charset="0"/>
              </a:rPr>
              <a:t> delle aree nocicettive centrali (talamo, corteccia sensitiva, sistema </a:t>
            </a:r>
            <a:r>
              <a:rPr lang="it-IT" dirty="0" err="1" smtClean="0">
                <a:latin typeface="Arial Rounded MT Bold" pitchFamily="34" charset="0"/>
              </a:rPr>
              <a:t>limbico</a:t>
            </a:r>
            <a:r>
              <a:rPr lang="it-IT" dirty="0" smtClean="0">
                <a:latin typeface="Arial Rounded MT Bold" pitchFamily="34" charset="0"/>
              </a:rPr>
              <a:t>, ipotalamo e le aree associative corticali cerebrali) si realizza nel periodo post-natale fino all’anno.</a:t>
            </a:r>
            <a:br>
              <a:rPr lang="it-IT" dirty="0" smtClean="0">
                <a:latin typeface="Arial Rounded MT Bold" pitchFamily="34" charset="0"/>
              </a:rPr>
            </a:br>
            <a:r>
              <a:rPr lang="it-IT" dirty="0" smtClean="0">
                <a:latin typeface="Arial Rounded MT Bold" pitchFamily="34" charset="0"/>
              </a:rPr>
              <a:t>2. Nel feto, nel neonato e fino a 12-18 mesi di età, vi è una ritardata espressione delle vie inibitorie discendenti con conseguente ridotta azione antalgica, che determina una maggiore eccitabilità del sistema nocicettivo in toto.</a:t>
            </a:r>
          </a:p>
          <a:p>
            <a:pPr>
              <a:buNone/>
            </a:pPr>
            <a:r>
              <a:rPr lang="it-IT" dirty="0" smtClean="0">
                <a:latin typeface="Arial Rounded MT Bold" pitchFamily="34" charset="0"/>
              </a:rPr>
              <a:t>     A parità di stimolo doloroso, quanto più giovane è il paziente, minore è l’inibizione centrale e periferica, tanto maggiore è la percezione del dolore. </a:t>
            </a:r>
            <a:endParaRPr lang="it-IT" dirty="0">
              <a:latin typeface="Arial Rounded MT Bold" pitchFamily="34" charset="0"/>
            </a:endParaRPr>
          </a:p>
        </p:txBody>
      </p:sp>
      <p:pic>
        <p:nvPicPr>
          <p:cNvPr id="4" name="Segnale acust. registr.">
            <a:hlinkClick r:id="" action="ppaction://media"/>
          </p:cNvPr>
          <p:cNvPicPr>
            <a:picLocks noRot="1" noChangeAspect="1"/>
          </p:cNvPicPr>
          <p:nvPr>
            <a:wavAudioFile r:embed="rId1" name="Segnale acust. registr."/>
          </p:nvPr>
        </p:nvPicPr>
        <p:blipFill>
          <a:blip r:embed="rId3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57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285728"/>
            <a:ext cx="8229600" cy="6286544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it-IT" sz="2500" dirty="0" smtClean="0">
                <a:latin typeface="Arial Rounded MT Bold" pitchFamily="34" charset="0"/>
              </a:rPr>
              <a:t>3. Nel neonato c’è una precoce e abbondante espressione di neurotrasmettitori che mediano la </a:t>
            </a:r>
            <a:r>
              <a:rPr lang="it-IT" sz="2500" dirty="0" err="1" smtClean="0">
                <a:latin typeface="Arial Rounded MT Bold" pitchFamily="34" charset="0"/>
              </a:rPr>
              <a:t>nocicezione</a:t>
            </a:r>
            <a:r>
              <a:rPr lang="it-IT" sz="2500" dirty="0" smtClean="0">
                <a:latin typeface="Arial Rounded MT Bold" pitchFamily="34" charset="0"/>
              </a:rPr>
              <a:t> e un’aumentata eccitabilità delle corna dorsali con conseguente minore controllo endogeno dello stimolo doloroso (dolore più persistente e associato ad </a:t>
            </a:r>
            <a:r>
              <a:rPr lang="it-IT" sz="2500" dirty="0" err="1" smtClean="0">
                <a:latin typeface="Arial Rounded MT Bold" pitchFamily="34" charset="0"/>
              </a:rPr>
              <a:t>allodinia</a:t>
            </a:r>
            <a:r>
              <a:rPr lang="it-IT" sz="2500" dirty="0" smtClean="0">
                <a:latin typeface="Arial Rounded MT Bold" pitchFamily="34" charset="0"/>
              </a:rPr>
              <a:t>).</a:t>
            </a:r>
          </a:p>
          <a:p>
            <a:pPr>
              <a:buNone/>
            </a:pPr>
            <a:r>
              <a:rPr lang="it-IT" sz="2500" dirty="0" smtClean="0">
                <a:latin typeface="Arial Rounded MT Bold" pitchFamily="34" charset="0"/>
              </a:rPr>
              <a:t>4. La maturazione del sistema </a:t>
            </a:r>
            <a:r>
              <a:rPr lang="it-IT" sz="2500" dirty="0" err="1" smtClean="0">
                <a:latin typeface="Arial Rounded MT Bold" pitchFamily="34" charset="0"/>
              </a:rPr>
              <a:t>algico-antalgico</a:t>
            </a:r>
            <a:r>
              <a:rPr lang="it-IT" sz="2500" dirty="0" smtClean="0">
                <a:latin typeface="Arial Rounded MT Bold" pitchFamily="34" charset="0"/>
              </a:rPr>
              <a:t> prosegue durante il periodo neonatale e nell’infanzia con lo sviluppo e il perfezionamento di recettori periferici, connessioni </a:t>
            </a:r>
            <a:r>
              <a:rPr lang="it-IT" sz="2500" dirty="0" err="1" smtClean="0">
                <a:latin typeface="Arial Rounded MT Bold" pitchFamily="34" charset="0"/>
              </a:rPr>
              <a:t>intramidollari</a:t>
            </a:r>
            <a:r>
              <a:rPr lang="it-IT" sz="2500" dirty="0" smtClean="0">
                <a:latin typeface="Arial Rounded MT Bold" pitchFamily="34" charset="0"/>
              </a:rPr>
              <a:t> e </a:t>
            </a:r>
            <a:r>
              <a:rPr lang="it-IT" sz="2500" dirty="0" err="1" smtClean="0">
                <a:latin typeface="Arial Rounded MT Bold" pitchFamily="34" charset="0"/>
              </a:rPr>
              <a:t>intracorticali</a:t>
            </a:r>
            <a:r>
              <a:rPr lang="it-IT" sz="2500" dirty="0" smtClean="0">
                <a:latin typeface="Arial Rounded MT Bold" pitchFamily="34" charset="0"/>
              </a:rPr>
              <a:t> con il sistema </a:t>
            </a:r>
            <a:r>
              <a:rPr lang="it-IT" sz="2500" dirty="0" err="1" smtClean="0">
                <a:latin typeface="Arial Rounded MT Bold" pitchFamily="34" charset="0"/>
              </a:rPr>
              <a:t>limbico</a:t>
            </a:r>
            <a:r>
              <a:rPr lang="it-IT" sz="2500" dirty="0" smtClean="0">
                <a:latin typeface="Arial Rounded MT Bold" pitchFamily="34" charset="0"/>
              </a:rPr>
              <a:t> e con le aree associative presenti nella corteccia frontale, parietale e nell’</a:t>
            </a:r>
            <a:r>
              <a:rPr lang="it-IT" sz="2500" dirty="0" err="1" smtClean="0">
                <a:latin typeface="Arial Rounded MT Bold" pitchFamily="34" charset="0"/>
              </a:rPr>
              <a:t>insula</a:t>
            </a:r>
            <a:r>
              <a:rPr lang="it-IT" sz="2500" dirty="0" smtClean="0">
                <a:latin typeface="Arial Rounded MT Bold" pitchFamily="34" charset="0"/>
              </a:rPr>
              <a:t>.  Fondamentale è l’elevata “plasticità” del sistema nervoso centrale e periferico.</a:t>
            </a:r>
            <a:endParaRPr lang="it-IT" sz="2500" dirty="0">
              <a:latin typeface="Arial Rounded MT Bold" pitchFamily="34" charset="0"/>
            </a:endParaRPr>
          </a:p>
        </p:txBody>
      </p:sp>
      <p:pic>
        <p:nvPicPr>
          <p:cNvPr id="4" name="Segnale acust. registr.">
            <a:hlinkClick r:id="" action="ppaction://media"/>
          </p:cNvPr>
          <p:cNvPicPr>
            <a:picLocks noRot="1" noChangeAspect="1"/>
          </p:cNvPicPr>
          <p:nvPr>
            <a:wavAudioFile r:embed="rId1" name="Segnale acust. registr."/>
          </p:nvPr>
        </p:nvPicPr>
        <p:blipFill>
          <a:blip r:embed="rId3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74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142852"/>
            <a:ext cx="9144000" cy="654032"/>
          </a:xfrm>
        </p:spPr>
        <p:txBody>
          <a:bodyPr>
            <a:noAutofit/>
          </a:bodyPr>
          <a:lstStyle/>
          <a:p>
            <a:r>
              <a:rPr lang="it-IT" sz="2800" dirty="0" smtClean="0">
                <a:latin typeface="Arial Rounded MT Bold" pitchFamily="34" charset="0"/>
              </a:rPr>
              <a:t>SVILUPPO DELLA NOCICEZZIONE IN GRAVIDANZA</a:t>
            </a:r>
            <a:endParaRPr lang="it-IT" sz="2800" dirty="0">
              <a:latin typeface="Arial Rounded MT Bold" pitchFamily="34" charset="0"/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285720" y="714356"/>
            <a:ext cx="8532007" cy="5929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Segnale acust. registr.">
            <a:hlinkClick r:id="" action="ppaction://media"/>
          </p:cNvPr>
          <p:cNvPicPr>
            <a:picLocks noRot="1" noChangeAspect="1"/>
          </p:cNvPicPr>
          <p:nvPr>
            <a:wavAudioFile r:embed="rId1" name="Segnale acust. registr."/>
          </p:nvPr>
        </p:nvPicPr>
        <p:blipFill>
          <a:blip r:embed="rId4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9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3200" dirty="0" smtClean="0">
                <a:latin typeface="Arial Rounded MT Bold" pitchFamily="34" charset="0"/>
              </a:rPr>
              <a:t>AUMENTATA SENSIBILITÀ AL DOLORE </a:t>
            </a:r>
            <a:br>
              <a:rPr lang="it-IT" sz="3200" dirty="0" smtClean="0">
                <a:latin typeface="Arial Rounded MT Bold" pitchFamily="34" charset="0"/>
              </a:rPr>
            </a:br>
            <a:r>
              <a:rPr lang="it-IT" sz="3200" dirty="0" smtClean="0">
                <a:latin typeface="Arial Rounded MT Bold" pitchFamily="34" charset="0"/>
              </a:rPr>
              <a:t>NEL NEONATO</a:t>
            </a:r>
            <a:endParaRPr lang="it-IT" sz="3200" dirty="0">
              <a:latin typeface="Arial Rounded MT Bold" pitchFamily="34" charset="0"/>
            </a:endParaRPr>
          </a:p>
        </p:txBody>
      </p:sp>
      <p:sp>
        <p:nvSpPr>
          <p:cNvPr id="2" name="Segnaposto contenuto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AutoNum type="arabicPeriod"/>
            </a:pPr>
            <a:r>
              <a:rPr lang="it-IT" dirty="0" smtClean="0">
                <a:latin typeface="Arial Rounded MT Bold" pitchFamily="34" charset="0"/>
              </a:rPr>
              <a:t>Dolore più INTENSO </a:t>
            </a:r>
          </a:p>
          <a:p>
            <a:pPr marL="514350" indent="-514350">
              <a:buAutoNum type="arabicPeriod"/>
            </a:pPr>
            <a:r>
              <a:rPr lang="it-IT" dirty="0" smtClean="0">
                <a:latin typeface="Arial Rounded MT Bold" pitchFamily="34" charset="0"/>
              </a:rPr>
              <a:t>Dolore più PERSISTENTE </a:t>
            </a:r>
          </a:p>
          <a:p>
            <a:pPr marL="514350" indent="-514350">
              <a:buAutoNum type="arabicPeriod"/>
            </a:pPr>
            <a:r>
              <a:rPr lang="it-IT" dirty="0" smtClean="0">
                <a:latin typeface="Arial Rounded MT Bold" pitchFamily="34" charset="0"/>
              </a:rPr>
              <a:t>Dolore più DIFFUSO</a:t>
            </a:r>
          </a:p>
          <a:p>
            <a:endParaRPr lang="it-IT" dirty="0" smtClean="0">
              <a:latin typeface="Arial Rounded MT Bold" pitchFamily="34" charset="0"/>
            </a:endParaRPr>
          </a:p>
          <a:p>
            <a:pPr>
              <a:buNone/>
            </a:pPr>
            <a:endParaRPr lang="it-IT" dirty="0" smtClean="0">
              <a:latin typeface="Arial Rounded MT Bold" pitchFamily="34" charset="0"/>
            </a:endParaRPr>
          </a:p>
          <a:p>
            <a:pPr>
              <a:buNone/>
            </a:pPr>
            <a:r>
              <a:rPr lang="it-IT" dirty="0" smtClean="0">
                <a:latin typeface="Arial Rounded MT Bold" pitchFamily="34" charset="0"/>
              </a:rPr>
              <a:t>   IPERALGESIA</a:t>
            </a:r>
            <a:endParaRPr lang="it-IT" dirty="0">
              <a:latin typeface="Arial Rounded MT Bold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82720" y="2348881"/>
            <a:ext cx="3933162" cy="3816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Segnale acust. registr.">
            <a:hlinkClick r:id="" action="ppaction://media"/>
          </p:cNvPr>
          <p:cNvPicPr>
            <a:picLocks noRot="1" noChangeAspect="1"/>
          </p:cNvPicPr>
          <p:nvPr>
            <a:wavAudioFile r:embed="rId1" name="Segnale acust. registr."/>
          </p:nvPr>
        </p:nvPicPr>
        <p:blipFill>
          <a:blip r:embed="rId4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3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 idx="1"/>
          </p:nvPr>
        </p:nvSpPr>
        <p:spPr>
          <a:xfrm>
            <a:off x="107504" y="476672"/>
            <a:ext cx="6851104" cy="5904656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it-IT" dirty="0" smtClean="0"/>
              <a:t>    </a:t>
            </a:r>
            <a:r>
              <a:rPr lang="it-IT" dirty="0" smtClean="0">
                <a:latin typeface="Arial Rounded MT Bold" pitchFamily="34" charset="0"/>
              </a:rPr>
              <a:t>Dopo una stimolazione dolorosa, i neonati pretermine, sperimentano per lungo tempo come dolorose, anche stimolazioni che non dovrebbero esserlo  (la vista medica, le procedure di nursing).</a:t>
            </a:r>
          </a:p>
          <a:p>
            <a:pPr>
              <a:buNone/>
            </a:pPr>
            <a:r>
              <a:rPr lang="it-IT" dirty="0" smtClean="0">
                <a:latin typeface="Arial Rounded MT Bold" pitchFamily="34" charset="0"/>
              </a:rPr>
              <a:t>   Si intensificano le attività dei circuiti nocicettivi  ed aumentano le fisiologiche risposte al dolore ed i comportamenti dolore- mediati.</a:t>
            </a:r>
          </a:p>
          <a:p>
            <a:endParaRPr lang="it-IT" dirty="0" smtClean="0">
              <a:latin typeface="Arial Rounded MT Bold" pitchFamily="34" charset="0"/>
            </a:endParaRPr>
          </a:p>
          <a:p>
            <a:pPr>
              <a:buNone/>
            </a:pPr>
            <a:r>
              <a:rPr lang="it-IT" dirty="0" smtClean="0">
                <a:latin typeface="Arial Rounded MT Bold" pitchFamily="34" charset="0"/>
              </a:rPr>
              <a:t>                             ALLODINIA</a:t>
            </a:r>
            <a:endParaRPr lang="it-IT" dirty="0">
              <a:latin typeface="Arial Rounded MT Bold" pitchFamily="34" charset="0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92280" y="1196752"/>
            <a:ext cx="1533525" cy="4048125"/>
          </a:xfrm>
          <a:prstGeom prst="rect">
            <a:avLst/>
          </a:prstGeom>
        </p:spPr>
      </p:pic>
      <p:pic>
        <p:nvPicPr>
          <p:cNvPr id="4" name="Segnale acust. registr.">
            <a:hlinkClick r:id="" action="ppaction://media"/>
          </p:cNvPr>
          <p:cNvPicPr>
            <a:picLocks noRot="1" noChangeAspect="1"/>
          </p:cNvPicPr>
          <p:nvPr>
            <a:wavAudioFile r:embed="rId1" name="Segnale acust. registr."/>
          </p:nvPr>
        </p:nvPicPr>
        <p:blipFill>
          <a:blip r:embed="rId4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42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60720" y="0"/>
            <a:ext cx="8229600" cy="1143000"/>
          </a:xfrm>
        </p:spPr>
        <p:txBody>
          <a:bodyPr/>
          <a:lstStyle/>
          <a:p>
            <a:r>
              <a:rPr lang="it-IT" dirty="0" smtClean="0">
                <a:latin typeface="Arial Rounded MT Bold" panose="020F0704030504030204" pitchFamily="34" charset="0"/>
              </a:rPr>
              <a:t>CLASSIFICAZIONE DOLORE</a:t>
            </a:r>
            <a:endParaRPr lang="it-IT" dirty="0">
              <a:latin typeface="Arial Rounded MT Bold" panose="020F0704030504030204" pitchFamily="34" charset="0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835696" y="980728"/>
            <a:ext cx="5400600" cy="2592288"/>
          </a:xfrm>
          <a:ln>
            <a:solidFill>
              <a:schemeClr val="tx1">
                <a:alpha val="97000"/>
              </a:schemeClr>
            </a:solidFill>
          </a:ln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it-IT" dirty="0" smtClean="0">
                <a:latin typeface="Arial Rounded MT Bold" panose="020F0704030504030204" pitchFamily="34" charset="0"/>
              </a:rPr>
              <a:t>Da un punto di vista clinico:</a:t>
            </a:r>
          </a:p>
          <a:p>
            <a:pPr>
              <a:buNone/>
            </a:pPr>
            <a:r>
              <a:rPr lang="it-IT" dirty="0" smtClean="0">
                <a:latin typeface="Arial Rounded MT Bold" panose="020F0704030504030204" pitchFamily="34" charset="0"/>
              </a:rPr>
              <a:t>- Acuto</a:t>
            </a:r>
          </a:p>
          <a:p>
            <a:pPr>
              <a:buNone/>
            </a:pPr>
            <a:r>
              <a:rPr lang="it-IT" dirty="0" smtClean="0">
                <a:latin typeface="Arial Rounded MT Bold" panose="020F0704030504030204" pitchFamily="34" charset="0"/>
              </a:rPr>
              <a:t>- cronico</a:t>
            </a:r>
          </a:p>
          <a:p>
            <a:pPr>
              <a:buNone/>
            </a:pPr>
            <a:r>
              <a:rPr lang="it-IT" dirty="0" smtClean="0">
                <a:latin typeface="Arial Rounded MT Bold" panose="020F0704030504030204" pitchFamily="34" charset="0"/>
              </a:rPr>
              <a:t>- Procedurale</a:t>
            </a:r>
          </a:p>
          <a:p>
            <a:pPr>
              <a:buNone/>
            </a:pPr>
            <a:r>
              <a:rPr lang="it-IT" dirty="0" smtClean="0">
                <a:latin typeface="Arial Rounded MT Bold" panose="020F0704030504030204" pitchFamily="34" charset="0"/>
              </a:rPr>
              <a:t>- Terminale</a:t>
            </a:r>
          </a:p>
        </p:txBody>
      </p:sp>
      <p:sp>
        <p:nvSpPr>
          <p:cNvPr id="4" name="Segnaposto contenuto 2"/>
          <p:cNvSpPr txBox="1">
            <a:spLocks/>
          </p:cNvSpPr>
          <p:nvPr/>
        </p:nvSpPr>
        <p:spPr>
          <a:xfrm>
            <a:off x="1077528" y="4114720"/>
            <a:ext cx="7272808" cy="2304256"/>
          </a:xfrm>
          <a:prstGeom prst="rect">
            <a:avLst/>
          </a:prstGeom>
          <a:ln>
            <a:solidFill>
              <a:schemeClr val="tx1">
                <a:alpha val="97000"/>
              </a:schemeClr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itchFamily="34" charset="0"/>
              <a:buNone/>
            </a:pPr>
            <a:r>
              <a:rPr lang="it-IT" sz="3000" dirty="0" smtClean="0">
                <a:latin typeface="Arial Rounded MT Bold" panose="020F0704030504030204" pitchFamily="34" charset="0"/>
              </a:rPr>
              <a:t>Da un punto di vista eziopatogenetico:</a:t>
            </a:r>
          </a:p>
          <a:p>
            <a:pPr>
              <a:buFont typeface="Arial" pitchFamily="34" charset="0"/>
              <a:buNone/>
            </a:pPr>
            <a:r>
              <a:rPr lang="it-IT" sz="3000" dirty="0" smtClean="0">
                <a:latin typeface="Arial Rounded MT Bold" panose="020F0704030504030204" pitchFamily="34" charset="0"/>
              </a:rPr>
              <a:t>- Nocicettivo</a:t>
            </a:r>
          </a:p>
          <a:p>
            <a:pPr>
              <a:buFont typeface="Arial" pitchFamily="34" charset="0"/>
              <a:buNone/>
            </a:pPr>
            <a:r>
              <a:rPr lang="it-IT" sz="3000" dirty="0" smtClean="0">
                <a:latin typeface="Arial Rounded MT Bold" panose="020F0704030504030204" pitchFamily="34" charset="0"/>
              </a:rPr>
              <a:t>- Neuropatico </a:t>
            </a:r>
          </a:p>
          <a:p>
            <a:pPr>
              <a:buFont typeface="Arial" pitchFamily="34" charset="0"/>
              <a:buNone/>
            </a:pPr>
            <a:r>
              <a:rPr lang="it-IT" sz="3000" dirty="0" smtClean="0">
                <a:latin typeface="Arial Rounded MT Bold" panose="020F0704030504030204" pitchFamily="34" charset="0"/>
              </a:rPr>
              <a:t>- Psicogeno </a:t>
            </a:r>
            <a:endParaRPr lang="it-IT" sz="3000" dirty="0">
              <a:latin typeface="Arial Rounded MT Bold" panose="020F0704030504030204" pitchFamily="34" charset="0"/>
            </a:endParaRPr>
          </a:p>
        </p:txBody>
      </p:sp>
      <p:sp>
        <p:nvSpPr>
          <p:cNvPr id="5" name="Freccia circolare a sinistra 4"/>
          <p:cNvSpPr/>
          <p:nvPr/>
        </p:nvSpPr>
        <p:spPr>
          <a:xfrm rot="19913347">
            <a:off x="7824315" y="2012749"/>
            <a:ext cx="839791" cy="1483594"/>
          </a:xfrm>
          <a:prstGeom prst="curvedLef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6" name="Freccia circolare a sinistra 5"/>
          <p:cNvSpPr/>
          <p:nvPr/>
        </p:nvSpPr>
        <p:spPr>
          <a:xfrm rot="10531061">
            <a:off x="295269" y="2082550"/>
            <a:ext cx="839791" cy="1483594"/>
          </a:xfrm>
          <a:prstGeom prst="curvedLef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pic>
        <p:nvPicPr>
          <p:cNvPr id="7" name="Segnale acust. registr.">
            <a:hlinkClick r:id="" action="ppaction://media"/>
          </p:cNvPr>
          <p:cNvPicPr>
            <a:picLocks noRot="1" noChangeAspect="1"/>
          </p:cNvPicPr>
          <p:nvPr>
            <a:wavAudioFile r:embed="rId1" name="Segnale acust. registr."/>
          </p:nvPr>
        </p:nvPicPr>
        <p:blipFill>
          <a:blip r:embed="rId3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48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/>
          <a:srcRect l="681" t="1148" r="165" b="775"/>
          <a:stretch/>
        </p:blipFill>
        <p:spPr bwMode="auto">
          <a:xfrm>
            <a:off x="107504" y="188640"/>
            <a:ext cx="8886527" cy="6336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Segnale acust. registr.">
            <a:hlinkClick r:id="" action="ppaction://media"/>
          </p:cNvPr>
          <p:cNvPicPr>
            <a:picLocks noRot="1" noChangeAspect="1"/>
          </p:cNvPicPr>
          <p:nvPr>
            <a:wavAudioFile r:embed="rId1" name="Segnale acust. registr."/>
          </p:nvPr>
        </p:nvPicPr>
        <p:blipFill>
          <a:blip r:embed="rId4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9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>
                <a:latin typeface="Arial Rounded MT Bold" panose="020F0704030504030204" pitchFamily="34" charset="0"/>
              </a:rPr>
              <a:t>DOLORE NEUROPATICO</a:t>
            </a:r>
            <a:endParaRPr lang="it-IT" dirty="0">
              <a:latin typeface="Arial Rounded MT Bold" panose="020F0704030504030204" pitchFamily="34" charset="0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67544" y="1700808"/>
            <a:ext cx="8229600" cy="4925144"/>
          </a:xfrm>
        </p:spPr>
        <p:txBody>
          <a:bodyPr/>
          <a:lstStyle/>
          <a:p>
            <a:pPr marL="0" indent="0">
              <a:buNone/>
            </a:pPr>
            <a:r>
              <a:rPr lang="it-IT" dirty="0" smtClean="0">
                <a:latin typeface="Arial Rounded MT Bold" panose="020F0704030504030204" pitchFamily="34" charset="0"/>
              </a:rPr>
              <a:t>Origina da anomalie della trasmissione degli impulsi secondarie a lesioni o disfunzioni del sistema nervoso periferico o centrale. </a:t>
            </a:r>
            <a:br>
              <a:rPr lang="it-IT" dirty="0" smtClean="0">
                <a:latin typeface="Arial Rounded MT Bold" panose="020F0704030504030204" pitchFamily="34" charset="0"/>
              </a:rPr>
            </a:br>
            <a:r>
              <a:rPr lang="it-IT" dirty="0" smtClean="0">
                <a:latin typeface="Arial Rounded MT Bold" panose="020F0704030504030204" pitchFamily="34" charset="0"/>
              </a:rPr>
              <a:t>Spesso cronicizza e si accompagna iperalgesia, </a:t>
            </a:r>
            <a:r>
              <a:rPr lang="it-IT" dirty="0" err="1" smtClean="0">
                <a:latin typeface="Arial Rounded MT Bold" panose="020F0704030504030204" pitchFamily="34" charset="0"/>
              </a:rPr>
              <a:t>allodinia</a:t>
            </a:r>
            <a:r>
              <a:rPr lang="it-IT" dirty="0" smtClean="0">
                <a:latin typeface="Arial Rounded MT Bold" panose="020F0704030504030204" pitchFamily="34" charset="0"/>
              </a:rPr>
              <a:t> e/o ad altre modificazioni della sensibilità (</a:t>
            </a:r>
            <a:r>
              <a:rPr lang="it-IT" dirty="0" err="1" smtClean="0">
                <a:latin typeface="Arial Rounded MT Bold" panose="020F0704030504030204" pitchFamily="34" charset="0"/>
              </a:rPr>
              <a:t>iperpatia</a:t>
            </a:r>
            <a:r>
              <a:rPr lang="it-IT" dirty="0" smtClean="0">
                <a:latin typeface="Arial Rounded MT Bold" panose="020F0704030504030204" pitchFamily="34" charset="0"/>
              </a:rPr>
              <a:t>, </a:t>
            </a:r>
            <a:r>
              <a:rPr lang="it-IT" dirty="0" err="1" smtClean="0">
                <a:latin typeface="Arial Rounded MT Bold" panose="020F0704030504030204" pitchFamily="34" charset="0"/>
              </a:rPr>
              <a:t>disestesia</a:t>
            </a:r>
            <a:r>
              <a:rPr lang="it-IT" dirty="0" smtClean="0">
                <a:latin typeface="Arial Rounded MT Bold" panose="020F0704030504030204" pitchFamily="34" charset="0"/>
              </a:rPr>
              <a:t>, </a:t>
            </a:r>
            <a:r>
              <a:rPr lang="it-IT" dirty="0" err="1" smtClean="0">
                <a:latin typeface="Arial Rounded MT Bold" panose="020F0704030504030204" pitchFamily="34" charset="0"/>
              </a:rPr>
              <a:t>ipoestesia</a:t>
            </a:r>
            <a:r>
              <a:rPr lang="it-IT" dirty="0" smtClean="0">
                <a:latin typeface="Arial Rounded MT Bold" panose="020F0704030504030204" pitchFamily="34" charset="0"/>
              </a:rPr>
              <a:t>)</a:t>
            </a:r>
            <a:endParaRPr lang="it-IT" dirty="0">
              <a:latin typeface="Arial Rounded MT Bold" panose="020F0704030504030204" pitchFamily="34" charset="0"/>
            </a:endParaRPr>
          </a:p>
        </p:txBody>
      </p:sp>
      <p:pic>
        <p:nvPicPr>
          <p:cNvPr id="4" name="Segnale acust. registr.">
            <a:hlinkClick r:id="" action="ppaction://media"/>
          </p:cNvPr>
          <p:cNvPicPr>
            <a:picLocks noRot="1" noChangeAspect="1"/>
          </p:cNvPicPr>
          <p:nvPr>
            <a:wavAudioFile r:embed="rId1" name="Segnale acust. registr."/>
          </p:nvPr>
        </p:nvPicPr>
        <p:blipFill>
          <a:blip r:embed="rId3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5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179512" y="260648"/>
            <a:ext cx="8730108" cy="6264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Segnale acust. registr.">
            <a:hlinkClick r:id="" action="ppaction://media"/>
          </p:cNvPr>
          <p:cNvPicPr>
            <a:picLocks noRot="1" noChangeAspect="1"/>
          </p:cNvPicPr>
          <p:nvPr>
            <a:wavAudioFile r:embed="rId1" name="Segnale acust. registr."/>
          </p:nvPr>
        </p:nvPicPr>
        <p:blipFill>
          <a:blip r:embed="rId4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45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28596" y="214290"/>
            <a:ext cx="8229600" cy="1000108"/>
          </a:xfrm>
        </p:spPr>
        <p:txBody>
          <a:bodyPr/>
          <a:lstStyle/>
          <a:p>
            <a:r>
              <a:rPr lang="it-IT" dirty="0" smtClean="0">
                <a:latin typeface="Arial Rounded MT Bold" pitchFamily="34" charset="0"/>
              </a:rPr>
              <a:t>DOLORE NOCICETTIVO</a:t>
            </a:r>
            <a:endParaRPr lang="it-IT" dirty="0">
              <a:latin typeface="Arial Rounded MT Bold" pitchFamily="34" charset="0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158" y="1285860"/>
            <a:ext cx="8401080" cy="45259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it-IT" sz="4000" dirty="0" smtClean="0">
                <a:latin typeface="Arial Rounded MT Bold" pitchFamily="34" charset="0"/>
              </a:rPr>
              <a:t>Attivazione dei nocicettori, della cute, mucose, organi interni escluso il sistema nervoso. </a:t>
            </a:r>
          </a:p>
          <a:p>
            <a:pPr>
              <a:buNone/>
            </a:pPr>
            <a:r>
              <a:rPr lang="it-IT" sz="4000" dirty="0" smtClean="0">
                <a:latin typeface="Arial Rounded MT Bold" pitchFamily="34" charset="0"/>
              </a:rPr>
              <a:t>   Si divide in somatico e viscerale</a:t>
            </a:r>
            <a:endParaRPr lang="it-IT" sz="4000" dirty="0">
              <a:latin typeface="Arial Rounded MT Bold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43042" y="4143380"/>
            <a:ext cx="5648337" cy="2511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Segnale acust. registr.">
            <a:hlinkClick r:id="" action="ppaction://media"/>
          </p:cNvPr>
          <p:cNvPicPr>
            <a:picLocks noRot="1" noChangeAspect="1"/>
          </p:cNvPicPr>
          <p:nvPr>
            <a:wavAudioFile r:embed="rId1" name="Segnale acust. registr."/>
          </p:nvPr>
        </p:nvPicPr>
        <p:blipFill>
          <a:blip r:embed="rId4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59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 idx="1"/>
          </p:nvPr>
        </p:nvSpPr>
        <p:spPr>
          <a:xfrm>
            <a:off x="357158" y="285728"/>
            <a:ext cx="8229600" cy="6455640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v"/>
            </a:pPr>
            <a:r>
              <a:rPr lang="it-IT" dirty="0" smtClean="0">
                <a:latin typeface="Arial Rounded MT Bold" pitchFamily="34" charset="0"/>
              </a:rPr>
              <a:t>Il dolore è un’esperienza sgradevole sensoriale ed emotiva, associata a un danno tessutale reale o potenziale, o descritta nei termini di tale danno.</a:t>
            </a:r>
            <a:br>
              <a:rPr lang="it-IT" dirty="0" smtClean="0">
                <a:latin typeface="Arial Rounded MT Bold" pitchFamily="34" charset="0"/>
              </a:rPr>
            </a:br>
            <a:r>
              <a:rPr lang="it-IT" dirty="0" smtClean="0">
                <a:latin typeface="Arial Rounded MT Bold" pitchFamily="34" charset="0"/>
              </a:rPr>
              <a:t>                                                  IASP,1994</a:t>
            </a:r>
          </a:p>
          <a:p>
            <a:endParaRPr lang="it-IT" dirty="0" smtClean="0">
              <a:latin typeface="Arial Rounded MT Bold" pitchFamily="34" charset="0"/>
            </a:endParaRPr>
          </a:p>
          <a:p>
            <a:endParaRPr lang="it-IT" dirty="0" smtClean="0">
              <a:latin typeface="Arial Rounded MT Bold" pitchFamily="34" charset="0"/>
            </a:endParaRPr>
          </a:p>
          <a:p>
            <a:endParaRPr lang="it-IT" dirty="0" smtClean="0">
              <a:latin typeface="Arial Rounded MT Bold" pitchFamily="34" charset="0"/>
            </a:endParaRPr>
          </a:p>
          <a:p>
            <a:pPr>
              <a:buFont typeface="Wingdings" pitchFamily="2" charset="2"/>
              <a:buChar char="v"/>
            </a:pPr>
            <a:r>
              <a:rPr lang="it-IT" dirty="0" smtClean="0">
                <a:latin typeface="Arial Rounded MT Bold" pitchFamily="34" charset="0"/>
              </a:rPr>
              <a:t>Ogni individuo impara l’applicazione  della parola dolore per il tramite delle  esperienze correlate ai traumatismi  della prima infanzia.</a:t>
            </a:r>
            <a:endParaRPr lang="it-IT" dirty="0">
              <a:latin typeface="Arial Rounded MT Bold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85984" y="2357430"/>
            <a:ext cx="3040189" cy="2232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Segnale acust. registr.">
            <a:hlinkClick r:id="" action="ppaction://media"/>
          </p:cNvPr>
          <p:cNvPicPr>
            <a:picLocks noRot="1" noChangeAspect="1"/>
          </p:cNvPicPr>
          <p:nvPr>
            <a:wavAudioFile r:embed="rId1" name="Segnale acust. registr."/>
          </p:nvPr>
        </p:nvPicPr>
        <p:blipFill>
          <a:blip r:embed="rId4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97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285719" y="357166"/>
            <a:ext cx="8539073" cy="6143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Segnale acust. registr.">
            <a:hlinkClick r:id="" action="ppaction://media"/>
          </p:cNvPr>
          <p:cNvPicPr>
            <a:picLocks noRot="1" noChangeAspect="1"/>
          </p:cNvPicPr>
          <p:nvPr>
            <a:wavAudioFile r:embed="rId1" name="Segnale acust. registr."/>
          </p:nvPr>
        </p:nvPicPr>
        <p:blipFill>
          <a:blip r:embed="rId4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8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500166" y="0"/>
            <a:ext cx="6186502" cy="939784"/>
          </a:xfrm>
        </p:spPr>
        <p:txBody>
          <a:bodyPr>
            <a:normAutofit/>
          </a:bodyPr>
          <a:lstStyle/>
          <a:p>
            <a:r>
              <a:rPr lang="it-IT" sz="4000" dirty="0" smtClean="0">
                <a:latin typeface="Arial Rounded MT Bold" pitchFamily="34" charset="0"/>
              </a:rPr>
              <a:t>DOLORE PSICOGENO</a:t>
            </a:r>
            <a:endParaRPr lang="it-IT" sz="4000" dirty="0">
              <a:latin typeface="Arial Rounded MT Bold" pitchFamily="34" charset="0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71472" y="1071546"/>
            <a:ext cx="7572428" cy="2214579"/>
          </a:xfrm>
        </p:spPr>
        <p:txBody>
          <a:bodyPr/>
          <a:lstStyle/>
          <a:p>
            <a:pPr>
              <a:buNone/>
            </a:pPr>
            <a:r>
              <a:rPr lang="it-IT" dirty="0" smtClean="0">
                <a:latin typeface="Arial Rounded MT Bold" pitchFamily="34" charset="0"/>
              </a:rPr>
              <a:t>    Il dolore di origine psichica deriva dall’anomala interpretazione dei messaggi percettivi normalmente avviati e condotti. </a:t>
            </a:r>
            <a:endParaRPr lang="it-IT" dirty="0">
              <a:latin typeface="Arial Rounded MT Bold" pitchFamily="34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28794" y="3429000"/>
            <a:ext cx="4900607" cy="30372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Segnale acust. registr.">
            <a:hlinkClick r:id="" action="ppaction://media"/>
          </p:cNvPr>
          <p:cNvPicPr>
            <a:picLocks noRot="1" noChangeAspect="1"/>
          </p:cNvPicPr>
          <p:nvPr>
            <a:wavAudioFile r:embed="rId1" name="Segnale acust. registr."/>
          </p:nvPr>
        </p:nvPicPr>
        <p:blipFill>
          <a:blip r:embed="rId4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7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285720" y="285728"/>
            <a:ext cx="8524420" cy="6215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Segnale acust. registr.">
            <a:hlinkClick r:id="" action="ppaction://media"/>
          </p:cNvPr>
          <p:cNvPicPr>
            <a:picLocks noRot="1" noChangeAspect="1"/>
          </p:cNvPicPr>
          <p:nvPr>
            <a:wavAudioFile r:embed="rId1" name="Segnale acust. registr."/>
          </p:nvPr>
        </p:nvPicPr>
        <p:blipFill>
          <a:blip r:embed="rId4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8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 bwMode="auto">
          <a:xfrm>
            <a:off x="214282" y="214290"/>
            <a:ext cx="8724719" cy="63579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Segnale acust. registr.">
            <a:hlinkClick r:id="" action="ppaction://media"/>
          </p:cNvPr>
          <p:cNvPicPr>
            <a:picLocks noRot="1" noChangeAspect="1"/>
          </p:cNvPicPr>
          <p:nvPr>
            <a:wavAudioFile r:embed="rId1" name="Segnale acust. registr."/>
          </p:nvPr>
        </p:nvPicPr>
        <p:blipFill>
          <a:blip r:embed="rId4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7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3200" dirty="0" smtClean="0">
                <a:latin typeface="Arial Rounded MT Bold" pitchFamily="34" charset="0"/>
              </a:rPr>
              <a:t>LE 7 DIMENSIONI DELLA VALUTAZIONE DEL DOLORE</a:t>
            </a:r>
            <a:endParaRPr lang="it-IT" sz="3200" dirty="0">
              <a:latin typeface="Arial Rounded MT Bold" pitchFamily="34" charset="0"/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 bwMode="auto">
          <a:xfrm>
            <a:off x="214282" y="1571612"/>
            <a:ext cx="8748407" cy="5143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Segnale acust. registr.">
            <a:hlinkClick r:id="" action="ppaction://media"/>
          </p:cNvPr>
          <p:cNvPicPr>
            <a:picLocks noRot="1" noChangeAspect="1"/>
          </p:cNvPicPr>
          <p:nvPr>
            <a:wavAudioFile r:embed="rId1" name="Segnale acust. registr."/>
          </p:nvPr>
        </p:nvPicPr>
        <p:blipFill>
          <a:blip r:embed="rId4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95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 smtClean="0">
                <a:latin typeface="Arial Rounded MT Bold" pitchFamily="34" charset="0"/>
              </a:rPr>
              <a:t>VALUTAZIONE DEL DOLORE</a:t>
            </a:r>
            <a:br>
              <a:rPr lang="it-IT" dirty="0" smtClean="0">
                <a:latin typeface="Arial Rounded MT Bold" pitchFamily="34" charset="0"/>
              </a:rPr>
            </a:br>
            <a:r>
              <a:rPr lang="it-IT" dirty="0" smtClean="0">
                <a:latin typeface="Arial Rounded MT Bold" pitchFamily="34" charset="0"/>
              </a:rPr>
              <a:t>IN ETÀ PEDIATRICA</a:t>
            </a:r>
            <a:endParaRPr lang="it-IT" dirty="0">
              <a:latin typeface="Arial Rounded MT Bold" pitchFamily="34" charset="0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14282" y="1571612"/>
            <a:ext cx="8401080" cy="4900634"/>
          </a:xfrm>
        </p:spPr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it-IT" sz="3400" b="1" dirty="0" smtClean="0">
                <a:latin typeface="Arial Rounded MT Bold" pitchFamily="34" charset="0"/>
              </a:rPr>
              <a:t>     Anamnesi</a:t>
            </a:r>
          </a:p>
          <a:p>
            <a:pPr>
              <a:buNone/>
            </a:pPr>
            <a:r>
              <a:rPr lang="it-IT" dirty="0" smtClean="0">
                <a:latin typeface="Arial Rounded MT Bold" pitchFamily="34" charset="0"/>
              </a:rPr>
              <a:t>     Valutazione della storia familiare, patologica remota e prossima, con domande rivolte direttamente al bambino (quando possibile per età e patologia) e/o ai genitori.</a:t>
            </a:r>
          </a:p>
          <a:p>
            <a:pPr>
              <a:buNone/>
            </a:pPr>
            <a:r>
              <a:rPr lang="it-IT" dirty="0" smtClean="0">
                <a:latin typeface="Arial Rounded MT Bold" pitchFamily="34" charset="0"/>
              </a:rPr>
              <a:t>     È importante mettere in luce:</a:t>
            </a:r>
          </a:p>
          <a:p>
            <a:r>
              <a:rPr lang="it-IT" dirty="0" smtClean="0">
                <a:latin typeface="Arial Rounded MT Bold" pitchFamily="34" charset="0"/>
              </a:rPr>
              <a:t> precedenti esperienze dolorose e risposte messe in atto</a:t>
            </a:r>
          </a:p>
          <a:p>
            <a:r>
              <a:rPr lang="it-IT" dirty="0" smtClean="0">
                <a:latin typeface="Arial Rounded MT Bold" pitchFamily="34" charset="0"/>
              </a:rPr>
              <a:t> descrizione del dolore attuale (sede, andamento, situazioni esacerbanti e limitanti, risposta ai farmaci) </a:t>
            </a:r>
          </a:p>
          <a:p>
            <a:r>
              <a:rPr lang="it-IT" dirty="0" smtClean="0">
                <a:latin typeface="Arial Rounded MT Bold" pitchFamily="34" charset="0"/>
              </a:rPr>
              <a:t> modificazione del ritmo circadiano e della qualità della vita (sonno, gioco, alimentazione, scuola, relazioni con familiari e amici)</a:t>
            </a:r>
          </a:p>
          <a:p>
            <a:r>
              <a:rPr lang="it-IT" dirty="0" smtClean="0">
                <a:latin typeface="Arial Rounded MT Bold" pitchFamily="34" charset="0"/>
              </a:rPr>
              <a:t>situazione affettiva e familiare.</a:t>
            </a:r>
          </a:p>
          <a:p>
            <a:r>
              <a:rPr lang="it-IT" dirty="0" smtClean="0">
                <a:latin typeface="Arial Rounded MT Bold" pitchFamily="34" charset="0"/>
              </a:rPr>
              <a:t>Un sistema rapido per memorizzare è il sistema PQRST (acronimo di Provocazione, Qualità, </a:t>
            </a:r>
            <a:r>
              <a:rPr lang="it-IT" dirty="0" err="1" smtClean="0">
                <a:latin typeface="Arial Rounded MT Bold" pitchFamily="34" charset="0"/>
              </a:rPr>
              <a:t>iRradiazione</a:t>
            </a:r>
            <a:r>
              <a:rPr lang="it-IT" dirty="0" smtClean="0">
                <a:latin typeface="Arial Rounded MT Bold" pitchFamily="34" charset="0"/>
              </a:rPr>
              <a:t>, Severità, Tempo).</a:t>
            </a:r>
            <a:endParaRPr lang="it-IT" dirty="0">
              <a:latin typeface="Arial Rounded MT Bold" pitchFamily="34" charset="0"/>
            </a:endParaRPr>
          </a:p>
        </p:txBody>
      </p:sp>
      <p:pic>
        <p:nvPicPr>
          <p:cNvPr id="5" name="Segnale acust. registr.">
            <a:hlinkClick r:id="" action="ppaction://media"/>
          </p:cNvPr>
          <p:cNvPicPr>
            <a:picLocks noRot="1" noChangeAspect="1"/>
          </p:cNvPicPr>
          <p:nvPr>
            <a:wavAudioFile r:embed="rId1" name="Segnale acust. registr."/>
          </p:nvPr>
        </p:nvPicPr>
        <p:blipFill>
          <a:blip r:embed="rId3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07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214282" y="285728"/>
            <a:ext cx="8613205" cy="6215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Segnale acust. registr.">
            <a:hlinkClick r:id="" action="ppaction://media"/>
          </p:cNvPr>
          <p:cNvPicPr>
            <a:picLocks noRot="1" noChangeAspect="1"/>
          </p:cNvPicPr>
          <p:nvPr>
            <a:wavAudioFile r:embed="rId1" name="Segnale acust. registr."/>
          </p:nvPr>
        </p:nvPicPr>
        <p:blipFill>
          <a:blip r:embed="rId4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2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715272" y="2714620"/>
            <a:ext cx="1214446" cy="714356"/>
          </a:xfrm>
        </p:spPr>
        <p:txBody>
          <a:bodyPr>
            <a:normAutofit fontScale="90000"/>
          </a:bodyPr>
          <a:lstStyle/>
          <a:p>
            <a:r>
              <a:rPr lang="it-IT" dirty="0" err="1" smtClean="0">
                <a:latin typeface="Arial Rounded MT Bold" pitchFamily="34" charset="0"/>
              </a:rPr>
              <a:t>E.O</a:t>
            </a:r>
            <a:endParaRPr lang="it-IT" dirty="0">
              <a:latin typeface="Arial Rounded MT Bold" pitchFamily="34" charset="0"/>
            </a:endParaRPr>
          </a:p>
        </p:txBody>
      </p:sp>
      <p:pic>
        <p:nvPicPr>
          <p:cNvPr id="8198" name="Picture 6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/>
          <a:srcRect l="2393" r="5165"/>
          <a:stretch/>
        </p:blipFill>
        <p:spPr bwMode="auto">
          <a:xfrm>
            <a:off x="214282" y="214290"/>
            <a:ext cx="7358114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4282" y="1214422"/>
            <a:ext cx="7358114" cy="17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200" name="Picture 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14282" y="2928934"/>
            <a:ext cx="7358114" cy="21185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201" name="Picture 9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14282" y="5000636"/>
            <a:ext cx="7358114" cy="142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Segnale acust. registr.">
            <a:hlinkClick r:id="" action="ppaction://media"/>
          </p:cNvPr>
          <p:cNvPicPr>
            <a:picLocks noRot="1" noChangeAspect="1"/>
          </p:cNvPicPr>
          <p:nvPr>
            <a:wavAudioFile r:embed="rId1" name="Segnale acust. registr."/>
          </p:nvPr>
        </p:nvPicPr>
        <p:blipFill>
          <a:blip r:embed="rId7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37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it-IT" sz="4000" dirty="0" smtClean="0">
                <a:latin typeface="Arial Rounded MT Bold" panose="020F0704030504030204" pitchFamily="34" charset="0"/>
              </a:rPr>
              <a:t>QUANDO VALUTARE IL DOLORE?</a:t>
            </a:r>
            <a:endParaRPr lang="it-IT" sz="4000" dirty="0">
              <a:latin typeface="Arial Rounded MT Bold" panose="020F0704030504030204" pitchFamily="34" charset="0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071546"/>
            <a:ext cx="8229600" cy="5572164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it-IT" b="1" dirty="0" smtClean="0">
                <a:latin typeface="Arial Rounded MT Bold" panose="020F0704030504030204" pitchFamily="34" charset="0"/>
              </a:rPr>
              <a:t>Il dolore va valutato:</a:t>
            </a:r>
          </a:p>
          <a:p>
            <a:pPr marL="0" indent="0">
              <a:buNone/>
            </a:pPr>
            <a:r>
              <a:rPr lang="it-IT" b="1" dirty="0" smtClean="0">
                <a:latin typeface="Arial Rounded MT Bold" panose="020F0704030504030204" pitchFamily="34" charset="0"/>
              </a:rPr>
              <a:t/>
            </a:r>
            <a:br>
              <a:rPr lang="it-IT" b="1" dirty="0" smtClean="0">
                <a:latin typeface="Arial Rounded MT Bold" panose="020F0704030504030204" pitchFamily="34" charset="0"/>
              </a:rPr>
            </a:br>
            <a:r>
              <a:rPr lang="it-IT" dirty="0" smtClean="0">
                <a:latin typeface="Arial Rounded MT Bold" panose="020F0704030504030204" pitchFamily="34" charset="0"/>
              </a:rPr>
              <a:t>• Ogni qual volta il bambino presenta situazioni  cliniche che possono determinare dolore.</a:t>
            </a:r>
            <a:br>
              <a:rPr lang="it-IT" dirty="0" smtClean="0">
                <a:latin typeface="Arial Rounded MT Bold" panose="020F0704030504030204" pitchFamily="34" charset="0"/>
              </a:rPr>
            </a:br>
            <a:r>
              <a:rPr lang="it-IT" dirty="0" smtClean="0">
                <a:latin typeface="Arial Rounded MT Bold" panose="020F0704030504030204" pitchFamily="34" charset="0"/>
              </a:rPr>
              <a:t>• Ogni qual volta il bambino dice di avere dolore.</a:t>
            </a:r>
            <a:br>
              <a:rPr lang="it-IT" dirty="0" smtClean="0">
                <a:latin typeface="Arial Rounded MT Bold" panose="020F0704030504030204" pitchFamily="34" charset="0"/>
              </a:rPr>
            </a:br>
            <a:r>
              <a:rPr lang="it-IT" dirty="0" smtClean="0">
                <a:latin typeface="Arial Rounded MT Bold" panose="020F0704030504030204" pitchFamily="34" charset="0"/>
              </a:rPr>
              <a:t>• Ogni qual volta i genitori dicono che il loro figlio ha dolore.</a:t>
            </a:r>
            <a:br>
              <a:rPr lang="it-IT" dirty="0" smtClean="0">
                <a:latin typeface="Arial Rounded MT Bold" panose="020F0704030504030204" pitchFamily="34" charset="0"/>
              </a:rPr>
            </a:br>
            <a:r>
              <a:rPr lang="it-IT" dirty="0" smtClean="0">
                <a:latin typeface="Arial Rounded MT Bold" panose="020F0704030504030204" pitchFamily="34" charset="0"/>
              </a:rPr>
              <a:t>• A ogni prima ammissione in reparto ospedaliero e servizio ambulatoriale.</a:t>
            </a:r>
            <a:br>
              <a:rPr lang="it-IT" dirty="0" smtClean="0">
                <a:latin typeface="Arial Rounded MT Bold" panose="020F0704030504030204" pitchFamily="34" charset="0"/>
              </a:rPr>
            </a:br>
            <a:r>
              <a:rPr lang="it-IT" dirty="0" smtClean="0">
                <a:latin typeface="Arial Rounded MT Bold" panose="020F0704030504030204" pitchFamily="34" charset="0"/>
              </a:rPr>
              <a:t>• In ospedale almeno una volta al giorno (in assenza di cause oggettive di dolore).</a:t>
            </a:r>
            <a:br>
              <a:rPr lang="it-IT" dirty="0" smtClean="0">
                <a:latin typeface="Arial Rounded MT Bold" panose="020F0704030504030204" pitchFamily="34" charset="0"/>
              </a:rPr>
            </a:br>
            <a:r>
              <a:rPr lang="it-IT" dirty="0" smtClean="0">
                <a:latin typeface="Arial Rounded MT Bold" panose="020F0704030504030204" pitchFamily="34" charset="0"/>
              </a:rPr>
              <a:t>• Prima e dopo interventi dolorosi (procedure-manovre diagnostico-terapeutiche).</a:t>
            </a:r>
            <a:br>
              <a:rPr lang="it-IT" dirty="0" smtClean="0">
                <a:latin typeface="Arial Rounded MT Bold" panose="020F0704030504030204" pitchFamily="34" charset="0"/>
              </a:rPr>
            </a:br>
            <a:r>
              <a:rPr lang="it-IT" dirty="0" smtClean="0">
                <a:latin typeface="Arial Rounded MT Bold" panose="020F0704030504030204" pitchFamily="34" charset="0"/>
              </a:rPr>
              <a:t>• Durante la somministrazione di farmaci analgesici.</a:t>
            </a:r>
            <a:br>
              <a:rPr lang="it-IT" dirty="0" smtClean="0">
                <a:latin typeface="Arial Rounded MT Bold" panose="020F0704030504030204" pitchFamily="34" charset="0"/>
              </a:rPr>
            </a:br>
            <a:r>
              <a:rPr lang="it-IT" dirty="0" smtClean="0">
                <a:latin typeface="Arial Rounded MT Bold" panose="020F0704030504030204" pitchFamily="34" charset="0"/>
              </a:rPr>
              <a:t>• Dopo la sospensione di farmaci analgesici.</a:t>
            </a:r>
            <a:endParaRPr lang="it-IT" dirty="0">
              <a:latin typeface="Arial Rounded MT Bold" panose="020F0704030504030204" pitchFamily="34" charset="0"/>
            </a:endParaRPr>
          </a:p>
        </p:txBody>
      </p:sp>
      <p:pic>
        <p:nvPicPr>
          <p:cNvPr id="4" name="Segnale acust. registr.">
            <a:hlinkClick r:id="" action="ppaction://media"/>
          </p:cNvPr>
          <p:cNvPicPr>
            <a:picLocks noRot="1" noChangeAspect="1"/>
          </p:cNvPicPr>
          <p:nvPr>
            <a:wavAudioFile r:embed="rId1" name="Segnale acust. registr."/>
          </p:nvPr>
        </p:nvPicPr>
        <p:blipFill>
          <a:blip r:embed="rId3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4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/>
          <p:cNvSpPr>
            <a:spLocks noGrp="1"/>
          </p:cNvSpPr>
          <p:nvPr>
            <p:ph type="title"/>
          </p:nvPr>
        </p:nvSpPr>
        <p:spPr>
          <a:xfrm>
            <a:off x="0" y="285728"/>
            <a:ext cx="9044022" cy="1143000"/>
          </a:xfrm>
        </p:spPr>
        <p:txBody>
          <a:bodyPr>
            <a:normAutofit/>
          </a:bodyPr>
          <a:lstStyle/>
          <a:p>
            <a:r>
              <a:rPr lang="it-IT" dirty="0" smtClean="0">
                <a:latin typeface="Arial Rounded MT Bold" pitchFamily="34" charset="0"/>
              </a:rPr>
              <a:t>MISURAZIONE DEL DOLORE</a:t>
            </a:r>
            <a:endParaRPr lang="it-IT" dirty="0">
              <a:latin typeface="Arial Rounded MT Bold" pitchFamily="34" charset="0"/>
            </a:endParaRPr>
          </a:p>
        </p:txBody>
      </p:sp>
      <p:sp>
        <p:nvSpPr>
          <p:cNvPr id="2" name="Segnaposto contenuto 1"/>
          <p:cNvSpPr>
            <a:spLocks noGrp="1"/>
          </p:cNvSpPr>
          <p:nvPr>
            <p:ph idx="1"/>
          </p:nvPr>
        </p:nvSpPr>
        <p:spPr>
          <a:xfrm>
            <a:off x="457200" y="1428736"/>
            <a:ext cx="8229600" cy="5072098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it-IT" sz="2800" i="1" dirty="0" smtClean="0"/>
              <a:t>     </a:t>
            </a:r>
            <a:r>
              <a:rPr lang="it-IT" sz="3300" dirty="0" smtClean="0">
                <a:latin typeface="Arial Rounded MT Bold" pitchFamily="34" charset="0"/>
              </a:rPr>
              <a:t>Un buon controllo del dolore nel bambino deve partire da una accurata e completa misurazione. La misurazione del dolore è indispensabile per valutare:</a:t>
            </a:r>
            <a:endParaRPr lang="it-IT" dirty="0" smtClean="0">
              <a:latin typeface="Arial Rounded MT Bold" pitchFamily="34" charset="0"/>
            </a:endParaRPr>
          </a:p>
          <a:p>
            <a:pPr fontAlgn="auto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it-IT" dirty="0" smtClean="0">
                <a:ln>
                  <a:solidFill>
                    <a:schemeClr val="tx1"/>
                  </a:solidFill>
                </a:ln>
                <a:latin typeface="Arial Rounded MT Bold" pitchFamily="34" charset="0"/>
              </a:rPr>
              <a:t> il grado di compromissione</a:t>
            </a:r>
          </a:p>
          <a:p>
            <a:pPr fontAlgn="auto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it-IT" dirty="0" smtClean="0">
                <a:ln>
                  <a:solidFill>
                    <a:schemeClr val="tx1"/>
                  </a:solidFill>
                </a:ln>
                <a:latin typeface="Arial Rounded MT Bold" pitchFamily="34" charset="0"/>
              </a:rPr>
              <a:t> l’influenza della personalità</a:t>
            </a:r>
          </a:p>
          <a:p>
            <a:pPr fontAlgn="auto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it-IT" dirty="0" smtClean="0">
                <a:ln>
                  <a:solidFill>
                    <a:schemeClr val="tx1"/>
                  </a:solidFill>
                </a:ln>
                <a:latin typeface="Arial Rounded MT Bold" pitchFamily="34" charset="0"/>
              </a:rPr>
              <a:t>     sull’esperienza dolore gli interventi terapeutici</a:t>
            </a:r>
          </a:p>
          <a:p>
            <a:endParaRPr lang="it-IT" dirty="0"/>
          </a:p>
        </p:txBody>
      </p:sp>
      <p:pic>
        <p:nvPicPr>
          <p:cNvPr id="4" name="Segnale acust. registr.">
            <a:hlinkClick r:id="" action="ppaction://media"/>
          </p:cNvPr>
          <p:cNvPicPr>
            <a:picLocks noRot="1" noChangeAspect="1"/>
          </p:cNvPicPr>
          <p:nvPr>
            <a:wavAudioFile r:embed="rId1" name="Segnale acust. registr."/>
          </p:nvPr>
        </p:nvPicPr>
        <p:blipFill>
          <a:blip r:embed="rId3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45057" name="Picture 1" descr="C:\Users\Anna\Downloads\kisspng-kids-math-length-meter-measurement-primarschule-5b30b74d5d86e6.439770571529919309383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367066">
            <a:off x="6042901" y="3245569"/>
            <a:ext cx="3249372" cy="123617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58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/>
          <p:cNvSpPr>
            <a:spLocks noGrp="1"/>
          </p:cNvSpPr>
          <p:nvPr>
            <p:ph type="title"/>
          </p:nvPr>
        </p:nvSpPr>
        <p:spPr>
          <a:xfrm>
            <a:off x="2857488" y="357166"/>
            <a:ext cx="2786082" cy="714380"/>
          </a:xfrm>
        </p:spPr>
        <p:txBody>
          <a:bodyPr>
            <a:normAutofit fontScale="90000"/>
          </a:bodyPr>
          <a:lstStyle/>
          <a:p>
            <a:pPr algn="l"/>
            <a:r>
              <a:rPr lang="it-IT" dirty="0" smtClean="0"/>
              <a:t>   </a:t>
            </a:r>
            <a:r>
              <a:rPr lang="it-IT" dirty="0" smtClean="0">
                <a:latin typeface="Arial Rounded MT Bold" pitchFamily="34" charset="0"/>
              </a:rPr>
              <a:t>DOLORE</a:t>
            </a:r>
            <a:r>
              <a:rPr lang="it-IT" dirty="0" smtClean="0"/>
              <a:t>                   </a:t>
            </a:r>
            <a:endParaRPr lang="it-IT" dirty="0">
              <a:latin typeface="Arial Rounded MT Bold" pitchFamily="34" charset="0"/>
            </a:endParaRPr>
          </a:p>
        </p:txBody>
      </p:sp>
      <p:sp>
        <p:nvSpPr>
          <p:cNvPr id="2" name="Segnaposto contenuto 1"/>
          <p:cNvSpPr>
            <a:spLocks noGrp="1"/>
          </p:cNvSpPr>
          <p:nvPr>
            <p:ph idx="1"/>
          </p:nvPr>
        </p:nvSpPr>
        <p:spPr>
          <a:xfrm>
            <a:off x="179512" y="1556792"/>
            <a:ext cx="6624736" cy="4525963"/>
          </a:xfrm>
        </p:spPr>
        <p:txBody>
          <a:bodyPr>
            <a:normAutofit fontScale="85000" lnSpcReduction="10000"/>
          </a:bodyPr>
          <a:lstStyle/>
          <a:p>
            <a:pPr>
              <a:buFont typeface="Wingdings" pitchFamily="2" charset="2"/>
              <a:buChar char="v"/>
            </a:pPr>
            <a:r>
              <a:rPr lang="it-IT" dirty="0" smtClean="0">
                <a:latin typeface="Arial Rounded MT Bold" pitchFamily="34" charset="0"/>
              </a:rPr>
              <a:t>Più temuto sintomo di malattia e causa di ricovero in età pediatrica</a:t>
            </a:r>
          </a:p>
          <a:p>
            <a:pPr>
              <a:buNone/>
            </a:pPr>
            <a:endParaRPr lang="it-IT" dirty="0" smtClean="0">
              <a:latin typeface="Arial Rounded MT Bold" pitchFamily="34" charset="0"/>
            </a:endParaRPr>
          </a:p>
          <a:p>
            <a:pPr>
              <a:buFont typeface="Wingdings" pitchFamily="2" charset="2"/>
              <a:buChar char="v"/>
            </a:pPr>
            <a:r>
              <a:rPr lang="it-IT" dirty="0" smtClean="0">
                <a:latin typeface="Arial Rounded MT Bold" pitchFamily="34" charset="0"/>
              </a:rPr>
              <a:t>Nel passato trascurato e negato per scarsa conoscenza e false credenze	</a:t>
            </a:r>
          </a:p>
          <a:p>
            <a:pPr lvl="1">
              <a:buFont typeface="Arial" pitchFamily="34" charset="0"/>
              <a:buChar char="•"/>
            </a:pPr>
            <a:r>
              <a:rPr lang="it-IT" dirty="0" smtClean="0">
                <a:latin typeface="Arial Rounded MT Bold" pitchFamily="34" charset="0"/>
              </a:rPr>
              <a:t>i bambini non provano dolore</a:t>
            </a:r>
          </a:p>
          <a:p>
            <a:pPr lvl="1">
              <a:buFont typeface="Arial" pitchFamily="34" charset="0"/>
              <a:buChar char="•"/>
            </a:pPr>
            <a:r>
              <a:rPr lang="it-IT" dirty="0" smtClean="0">
                <a:latin typeface="Arial Rounded MT Bold" pitchFamily="34" charset="0"/>
              </a:rPr>
              <a:t>non ne conservano memoria</a:t>
            </a:r>
          </a:p>
          <a:p>
            <a:pPr lvl="1">
              <a:buFont typeface="Arial" pitchFamily="34" charset="0"/>
              <a:buChar char="•"/>
            </a:pPr>
            <a:r>
              <a:rPr lang="it-IT" dirty="0" smtClean="0">
                <a:latin typeface="Arial Rounded MT Bold" pitchFamily="34" charset="0"/>
              </a:rPr>
              <a:t>difficoltà di riconoscimento del dolore</a:t>
            </a:r>
          </a:p>
          <a:p>
            <a:pPr lvl="1">
              <a:buFont typeface="Arial" pitchFamily="34" charset="0"/>
              <a:buChar char="•"/>
            </a:pPr>
            <a:r>
              <a:rPr lang="it-IT" dirty="0" smtClean="0">
                <a:latin typeface="Arial Rounded MT Bold" pitchFamily="34" charset="0"/>
              </a:rPr>
              <a:t>difficoltà di valutazione del dolore</a:t>
            </a:r>
          </a:p>
          <a:p>
            <a:pPr lvl="1">
              <a:buFont typeface="Arial" pitchFamily="34" charset="0"/>
              <a:buChar char="•"/>
            </a:pPr>
            <a:r>
              <a:rPr lang="it-IT" dirty="0" smtClean="0">
                <a:latin typeface="Arial Rounded MT Bold" pitchFamily="34" charset="0"/>
              </a:rPr>
              <a:t>scarsa conoscenza e consuetudine all’utilizzo dei farmaci</a:t>
            </a:r>
          </a:p>
          <a:p>
            <a:endParaRPr lang="it-IT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56176" y="3212976"/>
            <a:ext cx="2572887" cy="2873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Fumetto 4 4"/>
          <p:cNvSpPr/>
          <p:nvPr/>
        </p:nvSpPr>
        <p:spPr>
          <a:xfrm rot="410585">
            <a:off x="6589567" y="1140417"/>
            <a:ext cx="2459360" cy="1742906"/>
          </a:xfrm>
          <a:prstGeom prst="cloudCallout">
            <a:avLst>
              <a:gd name="adj1" fmla="val 31095"/>
              <a:gd name="adj2" fmla="val 71894"/>
            </a:avLst>
          </a:prstGeom>
          <a:solidFill>
            <a:srgbClr val="79C5E7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 smtClean="0">
                <a:solidFill>
                  <a:schemeClr val="tx1"/>
                </a:solidFill>
                <a:latin typeface="Arial Nova Cond" panose="020B0506020202020204" pitchFamily="34" charset="0"/>
              </a:rPr>
              <a:t>Poi non dite che Non vi avevo avvertito</a:t>
            </a:r>
            <a:endParaRPr lang="it-IT" b="1" dirty="0">
              <a:solidFill>
                <a:schemeClr val="tx1"/>
              </a:solidFill>
              <a:latin typeface="Arial Nova Cond" panose="020B0506020202020204" pitchFamily="34" charset="0"/>
            </a:endParaRPr>
          </a:p>
        </p:txBody>
      </p:sp>
      <p:pic>
        <p:nvPicPr>
          <p:cNvPr id="6" name="Segnale acust. registr.">
            <a:hlinkClick r:id="" action="ppaction://media"/>
          </p:cNvPr>
          <p:cNvPicPr>
            <a:picLocks noRot="1" noChangeAspect="1"/>
          </p:cNvPicPr>
          <p:nvPr>
            <a:wavAudioFile r:embed="rId1" name="Segnale acust. registr."/>
          </p:nvPr>
        </p:nvPicPr>
        <p:blipFill>
          <a:blip r:embed="rId4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47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 idx="1"/>
          </p:nvPr>
        </p:nvSpPr>
        <p:spPr>
          <a:xfrm>
            <a:off x="457200" y="357166"/>
            <a:ext cx="8229600" cy="6072230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it-IT" dirty="0" smtClean="0"/>
              <a:t>    </a:t>
            </a:r>
            <a:r>
              <a:rPr lang="it-IT" sz="3600" dirty="0" smtClean="0">
                <a:latin typeface="Arial Rounded MT Bold" pitchFamily="34" charset="0"/>
              </a:rPr>
              <a:t>La valutazione del dolore nel bambino rappresenta un difficile banco di prova per tutti gli operatori sanitari. Il bambino è infatti un paziente particolare e difficile, una persona in continua evoluzione fisica, psichica, cognitiva e relazionale e ciò condiziona in maniera importante sia la scelta delle metodiche proposte per la valutazione del dolore che le strategie da usare per la loro somministrazione.</a:t>
            </a:r>
            <a:endParaRPr lang="it-IT" sz="3600" dirty="0">
              <a:latin typeface="Arial Rounded MT Bold" pitchFamily="34" charset="0"/>
            </a:endParaRPr>
          </a:p>
        </p:txBody>
      </p:sp>
      <p:pic>
        <p:nvPicPr>
          <p:cNvPr id="3" name="Segnale acust. registr.">
            <a:hlinkClick r:id="" action="ppaction://media"/>
          </p:cNvPr>
          <p:cNvPicPr>
            <a:picLocks noRot="1" noChangeAspect="1"/>
          </p:cNvPicPr>
          <p:nvPr>
            <a:wavAudioFile r:embed="rId1" name="Segnale acust. registr."/>
          </p:nvPr>
        </p:nvPicPr>
        <p:blipFill>
          <a:blip r:embed="rId4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41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58148" y="1285860"/>
            <a:ext cx="941435" cy="171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itolo 2"/>
          <p:cNvSpPr>
            <a:spLocks noGrp="1"/>
          </p:cNvSpPr>
          <p:nvPr>
            <p:ph type="title"/>
          </p:nvPr>
        </p:nvSpPr>
        <p:spPr>
          <a:xfrm>
            <a:off x="285720" y="214290"/>
            <a:ext cx="8543956" cy="1143000"/>
          </a:xfrm>
        </p:spPr>
        <p:txBody>
          <a:bodyPr>
            <a:normAutofit fontScale="90000"/>
          </a:bodyPr>
          <a:lstStyle/>
          <a:p>
            <a:r>
              <a:rPr lang="it-IT" dirty="0" smtClean="0">
                <a:latin typeface="Arial Rounded MT Bold" pitchFamily="34" charset="0"/>
              </a:rPr>
              <a:t>PERCHÉ VALUTARE IL DOLORE ?</a:t>
            </a:r>
            <a:endParaRPr lang="it-IT" dirty="0">
              <a:latin typeface="Arial Rounded MT Bold" pitchFamily="34" charset="0"/>
            </a:endParaRPr>
          </a:p>
        </p:txBody>
      </p:sp>
      <p:sp>
        <p:nvSpPr>
          <p:cNvPr id="2" name="Segnaposto contenuto 1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72072"/>
          </a:xfrm>
        </p:spPr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it-IT" dirty="0" smtClean="0"/>
              <a:t>   </a:t>
            </a:r>
            <a:r>
              <a:rPr lang="it-IT" sz="3400" dirty="0" smtClean="0">
                <a:latin typeface="Arial Rounded MT Bold" pitchFamily="34" charset="0"/>
              </a:rPr>
              <a:t>La valutazione del dolore ha una serie di importanti implicazioni e, nello specifico, consente di:</a:t>
            </a:r>
          </a:p>
          <a:p>
            <a:pPr>
              <a:buNone/>
            </a:pPr>
            <a:endParaRPr lang="it-IT" sz="3400" dirty="0" smtClean="0">
              <a:latin typeface="Arial Rounded MT Bold" pitchFamily="34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it-IT" sz="3400" dirty="0" smtClean="0">
                <a:latin typeface="Arial Rounded MT Bold" pitchFamily="34" charset="0"/>
              </a:rPr>
              <a:t>proporre una diagnosi eziologica (e questo condiziona la scelta terapeutica )</a:t>
            </a:r>
          </a:p>
          <a:p>
            <a:pPr marL="514350" indent="-514350">
              <a:buFont typeface="+mj-lt"/>
              <a:buAutoNum type="arabicPeriod" startAt="2"/>
            </a:pPr>
            <a:r>
              <a:rPr lang="it-IT" sz="3400" dirty="0" smtClean="0">
                <a:latin typeface="Arial Rounded MT Bold" pitchFamily="34" charset="0"/>
              </a:rPr>
              <a:t>effettuare una misurazione accurata del dolore percepito</a:t>
            </a:r>
          </a:p>
          <a:p>
            <a:pPr marL="514350" indent="-514350">
              <a:buFont typeface="+mj-lt"/>
              <a:buAutoNum type="arabicPeriod" startAt="3"/>
            </a:pPr>
            <a:r>
              <a:rPr lang="it-IT" sz="3400" dirty="0" smtClean="0">
                <a:latin typeface="Arial Rounded MT Bold" pitchFamily="34" charset="0"/>
              </a:rPr>
              <a:t>analizzare l’andamento del dolore nel tempo</a:t>
            </a:r>
          </a:p>
          <a:p>
            <a:pPr marL="514350" indent="-514350">
              <a:buFont typeface="+mj-lt"/>
              <a:buAutoNum type="arabicPeriod" startAt="4"/>
            </a:pPr>
            <a:r>
              <a:rPr lang="it-IT" sz="3400" dirty="0" smtClean="0">
                <a:latin typeface="Arial Rounded MT Bold" pitchFamily="34" charset="0"/>
              </a:rPr>
              <a:t>monitorare gli effetti del trattamento </a:t>
            </a:r>
            <a:r>
              <a:rPr lang="it-IT" sz="3400" dirty="0" smtClean="0">
                <a:latin typeface="Arial Rounded MT Bold" pitchFamily="34" charset="0"/>
              </a:rPr>
              <a:t>scelto</a:t>
            </a:r>
            <a:endParaRPr lang="it-IT" sz="3400" dirty="0" smtClean="0">
              <a:latin typeface="Arial Rounded MT Bold" pitchFamily="34" charset="0"/>
            </a:endParaRPr>
          </a:p>
          <a:p>
            <a:pPr marL="514350" indent="-514350">
              <a:buFont typeface="+mj-lt"/>
              <a:buAutoNum type="arabicPeriod" startAt="5"/>
            </a:pPr>
            <a:r>
              <a:rPr lang="it-IT" sz="3400" dirty="0" smtClean="0">
                <a:latin typeface="Arial Rounded MT Bold" pitchFamily="34" charset="0"/>
              </a:rPr>
              <a:t>utilizzare un “linguaggio comune” tra operatori sanitari, per un approccio condiviso nella gestione del dolore.</a:t>
            </a:r>
            <a:endParaRPr lang="it-IT" sz="3400" dirty="0">
              <a:latin typeface="Arial Rounded MT Bold" pitchFamily="34" charset="0"/>
            </a:endParaRPr>
          </a:p>
        </p:txBody>
      </p:sp>
      <p:pic>
        <p:nvPicPr>
          <p:cNvPr id="4" name="Segnale acust. registr.">
            <a:hlinkClick r:id="" action="ppaction://media"/>
          </p:cNvPr>
          <p:cNvPicPr>
            <a:picLocks noRot="1" noChangeAspect="1"/>
          </p:cNvPicPr>
          <p:nvPr>
            <a:wavAudioFile r:embed="rId1" name="Segnale acust. registr."/>
          </p:nvPr>
        </p:nvPicPr>
        <p:blipFill>
          <a:blip r:embed="rId4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8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95536" y="2464"/>
            <a:ext cx="8229600" cy="1143000"/>
          </a:xfrm>
        </p:spPr>
        <p:txBody>
          <a:bodyPr>
            <a:normAutofit/>
          </a:bodyPr>
          <a:lstStyle/>
          <a:p>
            <a:r>
              <a:rPr lang="it-IT" sz="4000" dirty="0" smtClean="0">
                <a:latin typeface="Arial Rounded MT Bold" panose="020F0704030504030204" pitchFamily="34" charset="0"/>
              </a:rPr>
              <a:t>COME MISURARLO?</a:t>
            </a:r>
            <a:endParaRPr lang="it-IT" sz="4000" dirty="0">
              <a:latin typeface="Arial Rounded MT Bold" panose="020F0704030504030204" pitchFamily="34" charset="0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67544" y="1124744"/>
            <a:ext cx="8229600" cy="5544616"/>
          </a:xfrm>
        </p:spPr>
        <p:txBody>
          <a:bodyPr>
            <a:normAutofit fontScale="55000" lnSpcReduction="20000"/>
          </a:bodyPr>
          <a:lstStyle/>
          <a:p>
            <a:r>
              <a:rPr lang="it-IT" sz="3800" dirty="0" smtClean="0">
                <a:latin typeface="Arial Rounded MT Bold" panose="020F0704030504030204" pitchFamily="34" charset="0"/>
              </a:rPr>
              <a:t>La misurazione del dolore può essere effettuata tenendo conto della dimensione soggettiva, di quella comportamentale e di quella fisiologica.</a:t>
            </a:r>
          </a:p>
          <a:p>
            <a:r>
              <a:rPr lang="it-IT" sz="3800" dirty="0" smtClean="0">
                <a:latin typeface="Arial Rounded MT Bold" panose="020F0704030504030204" pitchFamily="34" charset="0"/>
              </a:rPr>
              <a:t>La dimensione soggettiva è considerata il “</a:t>
            </a:r>
            <a:r>
              <a:rPr lang="it-IT" sz="3800" dirty="0" err="1" smtClean="0">
                <a:latin typeface="Arial Rounded MT Bold" panose="020F0704030504030204" pitchFamily="34" charset="0"/>
              </a:rPr>
              <a:t>gold</a:t>
            </a:r>
            <a:r>
              <a:rPr lang="it-IT" sz="3800" dirty="0" smtClean="0">
                <a:latin typeface="Arial Rounded MT Bold" panose="020F0704030504030204" pitchFamily="34" charset="0"/>
              </a:rPr>
              <a:t> standard” irrinunciabile, a meno che limiti d’età, fisici o intellettivi ne impediscano l’applicazione. </a:t>
            </a:r>
          </a:p>
          <a:p>
            <a:r>
              <a:rPr lang="it-IT" sz="3800" dirty="0" smtClean="0">
                <a:latin typeface="Arial Rounded MT Bold" panose="020F0704030504030204" pitchFamily="34" charset="0"/>
              </a:rPr>
              <a:t>Le dimensioni comportamentale e fisiologica si rivelano essenziali nelle situazioni in cui non si può ricorrere all’autovalutazione del dolore. </a:t>
            </a:r>
          </a:p>
          <a:p>
            <a:r>
              <a:rPr lang="it-IT" sz="3800" dirty="0" smtClean="0">
                <a:latin typeface="Arial Rounded MT Bold" panose="020F0704030504030204" pitchFamily="34" charset="0"/>
              </a:rPr>
              <a:t>Molti gli strumenti a disposizione, ma nessuno valido in assoluto per tutta l’età pediatrica. La scelta infatti varia in rapporto a fattori diversi quali età, fase di sviluppo cognitivo, comportamentale e relazionale, situazione clinica, farmacologica, emozionale e logistica, nonché culturale e sociale.</a:t>
            </a:r>
          </a:p>
          <a:p>
            <a:r>
              <a:rPr lang="it-IT" sz="3800" dirty="0" smtClean="0">
                <a:latin typeface="Arial Rounded MT Bold" panose="020F0704030504030204" pitchFamily="34" charset="0"/>
              </a:rPr>
              <a:t>I metodi </a:t>
            </a:r>
            <a:r>
              <a:rPr lang="it-IT" sz="3800" dirty="0" err="1" smtClean="0">
                <a:latin typeface="Arial Rounded MT Bold" panose="020F0704030504030204" pitchFamily="34" charset="0"/>
              </a:rPr>
              <a:t>algometrici</a:t>
            </a:r>
            <a:r>
              <a:rPr lang="it-IT" sz="3800" dirty="0" smtClean="0">
                <a:latin typeface="Arial Rounded MT Bold" panose="020F0704030504030204" pitchFamily="34" charset="0"/>
              </a:rPr>
              <a:t> in uso per l’età pediatrica si possono suddividere in quattro gruppi: Scale di autovalutazione ed </a:t>
            </a:r>
            <a:r>
              <a:rPr lang="it-IT" sz="3800" dirty="0" err="1" smtClean="0">
                <a:latin typeface="Arial Rounded MT Bold" panose="020F0704030504030204" pitchFamily="34" charset="0"/>
              </a:rPr>
              <a:t>eterovalutazione</a:t>
            </a:r>
            <a:r>
              <a:rPr lang="it-IT" sz="3800" dirty="0" smtClean="0">
                <a:latin typeface="Arial Rounded MT Bold" panose="020F0704030504030204" pitchFamily="34" charset="0"/>
              </a:rPr>
              <a:t>, Metodi fisiologici e </a:t>
            </a:r>
            <a:br>
              <a:rPr lang="it-IT" sz="3800" dirty="0" smtClean="0">
                <a:latin typeface="Arial Rounded MT Bold" panose="020F0704030504030204" pitchFamily="34" charset="0"/>
              </a:rPr>
            </a:br>
            <a:r>
              <a:rPr lang="it-IT" sz="3800" dirty="0" smtClean="0">
                <a:latin typeface="Arial Rounded MT Bold" panose="020F0704030504030204" pitchFamily="34" charset="0"/>
              </a:rPr>
              <a:t>Metodi comportamentali.</a:t>
            </a:r>
            <a:endParaRPr lang="it-IT" sz="3800" dirty="0">
              <a:latin typeface="Arial Rounded MT Bold" panose="020F0704030504030204" pitchFamily="34" charset="0"/>
            </a:endParaRPr>
          </a:p>
        </p:txBody>
      </p:sp>
      <p:pic>
        <p:nvPicPr>
          <p:cNvPr id="4" name="Segnale acust. registr.">
            <a:hlinkClick r:id="" action="ppaction://media"/>
          </p:cNvPr>
          <p:cNvPicPr>
            <a:picLocks noRot="1" noChangeAspect="1"/>
          </p:cNvPicPr>
          <p:nvPr>
            <a:wavAudioFile r:embed="rId1" name="Segnale acust. registr."/>
          </p:nvPr>
        </p:nvPicPr>
        <p:blipFill>
          <a:blip r:embed="rId3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86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 smtClean="0">
                <a:latin typeface="Arial Rounded MT Bold" pitchFamily="34" charset="0"/>
              </a:rPr>
              <a:t>SCALE </a:t>
            </a:r>
            <a:r>
              <a:rPr lang="it-IT" dirty="0" err="1" smtClean="0">
                <a:latin typeface="Arial Rounded MT Bold" pitchFamily="34" charset="0"/>
              </a:rPr>
              <a:t>DI</a:t>
            </a:r>
            <a:r>
              <a:rPr lang="it-IT" dirty="0" smtClean="0">
                <a:latin typeface="Arial Rounded MT Bold" pitchFamily="34" charset="0"/>
              </a:rPr>
              <a:t> VALUTAZIONE</a:t>
            </a:r>
            <a:br>
              <a:rPr lang="it-IT" dirty="0" smtClean="0">
                <a:latin typeface="Arial Rounded MT Bold" pitchFamily="34" charset="0"/>
              </a:rPr>
            </a:br>
            <a:endParaRPr lang="it-IT" dirty="0">
              <a:latin typeface="Arial Rounded MT Bold" pitchFamily="34" charset="0"/>
            </a:endParaRPr>
          </a:p>
        </p:txBody>
      </p:sp>
      <p:sp>
        <p:nvSpPr>
          <p:cNvPr id="2" name="Segnaposto contenuto 1"/>
          <p:cNvSpPr>
            <a:spLocks noGrp="1"/>
          </p:cNvSpPr>
          <p:nvPr>
            <p:ph idx="1"/>
          </p:nvPr>
        </p:nvSpPr>
        <p:spPr>
          <a:xfrm>
            <a:off x="457200" y="1071546"/>
            <a:ext cx="8229600" cy="5357850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200000"/>
              </a:lnSpc>
              <a:buFont typeface="Wingdings" pitchFamily="2" charset="2"/>
              <a:buChar char="v"/>
            </a:pPr>
            <a:r>
              <a:rPr lang="it-IT" sz="3600" dirty="0" smtClean="0">
                <a:latin typeface="Arial Rounded MT Bold" pitchFamily="34" charset="0"/>
              </a:rPr>
              <a:t>  Validità</a:t>
            </a:r>
          </a:p>
          <a:p>
            <a:pPr>
              <a:lnSpc>
                <a:spcPct val="200000"/>
              </a:lnSpc>
              <a:buFont typeface="Wingdings" pitchFamily="2" charset="2"/>
              <a:buChar char="v"/>
            </a:pPr>
            <a:r>
              <a:rPr lang="it-IT" sz="3600" dirty="0" smtClean="0">
                <a:latin typeface="Arial Rounded MT Bold" pitchFamily="34" charset="0"/>
              </a:rPr>
              <a:t>  Affidabilità</a:t>
            </a:r>
          </a:p>
          <a:p>
            <a:pPr>
              <a:lnSpc>
                <a:spcPct val="200000"/>
              </a:lnSpc>
              <a:buFont typeface="Wingdings" pitchFamily="2" charset="2"/>
              <a:buChar char="v"/>
            </a:pPr>
            <a:r>
              <a:rPr lang="it-IT" sz="3600" dirty="0" smtClean="0">
                <a:latin typeface="Arial Rounded MT Bold" pitchFamily="34" charset="0"/>
              </a:rPr>
              <a:t>  Sensibilità</a:t>
            </a:r>
          </a:p>
          <a:p>
            <a:pPr>
              <a:lnSpc>
                <a:spcPct val="200000"/>
              </a:lnSpc>
              <a:buFont typeface="Wingdings" pitchFamily="2" charset="2"/>
              <a:buChar char="v"/>
            </a:pPr>
            <a:r>
              <a:rPr lang="it-IT" sz="3600" dirty="0" smtClean="0">
                <a:latin typeface="Arial Rounded MT Bold" pitchFamily="34" charset="0"/>
              </a:rPr>
              <a:t>  Riproducibilità</a:t>
            </a:r>
          </a:p>
          <a:p>
            <a:pPr>
              <a:lnSpc>
                <a:spcPct val="200000"/>
              </a:lnSpc>
              <a:buNone/>
            </a:pPr>
            <a:r>
              <a:rPr lang="it-IT" sz="3600" dirty="0" smtClean="0">
                <a:latin typeface="Arial Rounded MT Bold" pitchFamily="34" charset="0"/>
              </a:rPr>
              <a:t>L'approccio migliore è quello multidisciplinare</a:t>
            </a:r>
          </a:p>
          <a:p>
            <a:pPr>
              <a:buNone/>
            </a:pPr>
            <a:endParaRPr lang="it-IT" dirty="0"/>
          </a:p>
        </p:txBody>
      </p:sp>
      <p:pic>
        <p:nvPicPr>
          <p:cNvPr id="4" name="Segnale acust. registr.">
            <a:hlinkClick r:id="" action="ppaction://media"/>
          </p:cNvPr>
          <p:cNvPicPr>
            <a:picLocks noRot="1" noChangeAspect="1"/>
          </p:cNvPicPr>
          <p:nvPr>
            <a:wavAudioFile r:embed="rId1" name="Segnale acust. registr."/>
          </p:nvPr>
        </p:nvPicPr>
        <p:blipFill>
          <a:blip r:embed="rId4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108698">
            <a:off x="5902204" y="1631830"/>
            <a:ext cx="2127463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1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it-IT" dirty="0" smtClean="0">
                <a:latin typeface="Arial Rounded MT Bold" pitchFamily="34" charset="0"/>
              </a:rPr>
              <a:t>SCALE </a:t>
            </a:r>
            <a:r>
              <a:rPr lang="it-IT" dirty="0" err="1" smtClean="0">
                <a:latin typeface="Arial Rounded MT Bold" pitchFamily="34" charset="0"/>
              </a:rPr>
              <a:t>DI</a:t>
            </a:r>
            <a:r>
              <a:rPr lang="it-IT" dirty="0" smtClean="0">
                <a:latin typeface="Arial Rounded MT Bold" pitchFamily="34" charset="0"/>
              </a:rPr>
              <a:t> AUTOVALUTAZIONE</a:t>
            </a:r>
            <a:endParaRPr lang="it-IT" dirty="0">
              <a:latin typeface="Arial Rounded MT Bold" pitchFamily="34" charset="0"/>
            </a:endParaRPr>
          </a:p>
        </p:txBody>
      </p:sp>
      <p:sp>
        <p:nvSpPr>
          <p:cNvPr id="2" name="Segnaposto contenuto 1"/>
          <p:cNvSpPr>
            <a:spLocks noGrp="1"/>
          </p:cNvSpPr>
          <p:nvPr>
            <p:ph idx="1"/>
          </p:nvPr>
        </p:nvSpPr>
        <p:spPr>
          <a:xfrm>
            <a:off x="457200" y="1142984"/>
            <a:ext cx="8229600" cy="5143536"/>
          </a:xfrm>
        </p:spPr>
        <p:txBody>
          <a:bodyPr>
            <a:normAutofit lnSpcReduction="10000"/>
          </a:bodyPr>
          <a:lstStyle/>
          <a:p>
            <a:pPr>
              <a:buFont typeface="Wingdings" pitchFamily="2" charset="2"/>
              <a:buChar char="v"/>
            </a:pPr>
            <a:r>
              <a:rPr lang="it-IT" dirty="0" smtClean="0">
                <a:latin typeface="Arial Rounded MT Bold" pitchFamily="34" charset="0"/>
              </a:rPr>
              <a:t> Si basano, sulla somministrazione di scale che permettono al bambino attraverso immagini, disegni o griglie predefinite, di  definire l’entità del proprio dolore. Richiedono collaborazione  da parte del paziente.</a:t>
            </a:r>
          </a:p>
          <a:p>
            <a:pPr>
              <a:buFont typeface="Wingdings" pitchFamily="2" charset="2"/>
              <a:buChar char="v"/>
            </a:pPr>
            <a:r>
              <a:rPr lang="it-IT" dirty="0" smtClean="0">
                <a:latin typeface="Arial Rounded MT Bold" pitchFamily="34" charset="0"/>
              </a:rPr>
              <a:t> I limiti infatti sono posti soprattutto  dall'età del paziente e dalle sue capacità cognitive e comunicative (si usano sopra i 4 anni d’età).</a:t>
            </a:r>
          </a:p>
          <a:p>
            <a:pPr>
              <a:buFont typeface="Wingdings" pitchFamily="2" charset="2"/>
              <a:buChar char="v"/>
            </a:pPr>
            <a:r>
              <a:rPr lang="it-IT" dirty="0" smtClean="0">
                <a:latin typeface="Arial Rounded MT Bold" pitchFamily="34" charset="0"/>
              </a:rPr>
              <a:t>Costituiscono il </a:t>
            </a:r>
            <a:r>
              <a:rPr lang="it-IT" dirty="0" err="1" smtClean="0">
                <a:latin typeface="Arial Rounded MT Bold" pitchFamily="34" charset="0"/>
              </a:rPr>
              <a:t>Gold</a:t>
            </a:r>
            <a:r>
              <a:rPr lang="it-IT" dirty="0" smtClean="0">
                <a:latin typeface="Arial Rounded MT Bold" pitchFamily="34" charset="0"/>
              </a:rPr>
              <a:t> standard</a:t>
            </a:r>
          </a:p>
          <a:p>
            <a:pPr>
              <a:buNone/>
            </a:pPr>
            <a:endParaRPr lang="it-IT" dirty="0">
              <a:latin typeface="Arial Rounded MT Bold" pitchFamily="34" charset="0"/>
            </a:endParaRPr>
          </a:p>
        </p:txBody>
      </p:sp>
      <p:pic>
        <p:nvPicPr>
          <p:cNvPr id="4" name="Segnale acust. registr.">
            <a:hlinkClick r:id="" action="ppaction://media"/>
          </p:cNvPr>
          <p:cNvPicPr>
            <a:picLocks noRot="1" noChangeAspect="1"/>
          </p:cNvPicPr>
          <p:nvPr>
            <a:wavAudioFile r:embed="rId1" name="Segnale acust. registr."/>
          </p:nvPr>
        </p:nvPicPr>
        <p:blipFill>
          <a:blip r:embed="rId3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58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/>
          <p:cNvSpPr>
            <a:spLocks noGrp="1"/>
          </p:cNvSpPr>
          <p:nvPr>
            <p:ph type="title"/>
          </p:nvPr>
        </p:nvSpPr>
        <p:spPr>
          <a:xfrm>
            <a:off x="928662" y="0"/>
            <a:ext cx="7286676" cy="1143000"/>
          </a:xfrm>
        </p:spPr>
        <p:txBody>
          <a:bodyPr>
            <a:normAutofit fontScale="90000"/>
          </a:bodyPr>
          <a:lstStyle/>
          <a:p>
            <a:r>
              <a:rPr lang="it-IT" sz="4000" dirty="0" smtClean="0">
                <a:latin typeface="Arial Rounded MT Bold" pitchFamily="34" charset="0"/>
              </a:rPr>
              <a:t>SCALE </a:t>
            </a:r>
            <a:r>
              <a:rPr lang="it-IT" sz="4000" dirty="0" err="1" smtClean="0">
                <a:latin typeface="Arial Rounded MT Bold" pitchFamily="34" charset="0"/>
              </a:rPr>
              <a:t>DI</a:t>
            </a:r>
            <a:r>
              <a:rPr lang="it-IT" sz="4000" dirty="0" smtClean="0">
                <a:latin typeface="Arial Rounded MT Bold" pitchFamily="34" charset="0"/>
              </a:rPr>
              <a:t> AUTOVALUTAZIONE</a:t>
            </a:r>
            <a:endParaRPr lang="it-IT" sz="4000" dirty="0">
              <a:latin typeface="Arial Rounded MT Bold" pitchFamily="34" charset="0"/>
            </a:endParaRPr>
          </a:p>
        </p:txBody>
      </p:sp>
      <p:sp>
        <p:nvSpPr>
          <p:cNvPr id="2" name="Segnaposto contenuto 1"/>
          <p:cNvSpPr>
            <a:spLocks noGrp="1"/>
          </p:cNvSpPr>
          <p:nvPr>
            <p:ph idx="1"/>
          </p:nvPr>
        </p:nvSpPr>
        <p:spPr>
          <a:xfrm>
            <a:off x="457200" y="1142984"/>
            <a:ext cx="8229600" cy="5357850"/>
          </a:xfrm>
        </p:spPr>
        <p:txBody>
          <a:bodyPr>
            <a:normAutofit lnSpcReduction="10000"/>
          </a:bodyPr>
          <a:lstStyle/>
          <a:p>
            <a:pPr>
              <a:lnSpc>
                <a:spcPct val="150000"/>
              </a:lnSpc>
              <a:buFont typeface="Wingdings" pitchFamily="2" charset="2"/>
              <a:buChar char="v"/>
            </a:pPr>
            <a:r>
              <a:rPr lang="it-IT" sz="3500" dirty="0" smtClean="0">
                <a:latin typeface="Arial Rounded MT Bold" pitchFamily="34" charset="0"/>
              </a:rPr>
              <a:t>  Scala </a:t>
            </a:r>
            <a:r>
              <a:rPr lang="it-IT" sz="3500" dirty="0" err="1" smtClean="0">
                <a:latin typeface="Arial Rounded MT Bold" pitchFamily="34" charset="0"/>
              </a:rPr>
              <a:t>vas</a:t>
            </a:r>
            <a:r>
              <a:rPr lang="it-IT" sz="3500" dirty="0" smtClean="0">
                <a:latin typeface="Arial Rounded MT Bold" pitchFamily="34" charset="0"/>
              </a:rPr>
              <a:t>/</a:t>
            </a:r>
            <a:r>
              <a:rPr lang="it-IT" sz="3500" dirty="0" err="1" smtClean="0">
                <a:latin typeface="Arial Rounded MT Bold" pitchFamily="34" charset="0"/>
              </a:rPr>
              <a:t>cas</a:t>
            </a:r>
            <a:endParaRPr lang="it-IT" sz="3500" dirty="0" smtClean="0">
              <a:latin typeface="Arial Rounded MT Bold" pitchFamily="34" charset="0"/>
            </a:endParaRPr>
          </a:p>
          <a:p>
            <a:pPr>
              <a:lnSpc>
                <a:spcPct val="150000"/>
              </a:lnSpc>
              <a:buFont typeface="Wingdings" pitchFamily="2" charset="2"/>
              <a:buChar char="v"/>
            </a:pPr>
            <a:r>
              <a:rPr lang="it-IT" sz="3500" dirty="0" smtClean="0">
                <a:latin typeface="Arial Rounded MT Bold" pitchFamily="34" charset="0"/>
              </a:rPr>
              <a:t>  </a:t>
            </a:r>
            <a:r>
              <a:rPr lang="it-IT" sz="3500" dirty="0" err="1" smtClean="0">
                <a:latin typeface="Arial Rounded MT Bold" pitchFamily="34" charset="0"/>
              </a:rPr>
              <a:t>Poker-chip</a:t>
            </a:r>
            <a:r>
              <a:rPr lang="it-IT" sz="3500" dirty="0" smtClean="0">
                <a:latin typeface="Arial Rounded MT Bold" pitchFamily="34" charset="0"/>
              </a:rPr>
              <a:t> </a:t>
            </a:r>
            <a:r>
              <a:rPr lang="it-IT" sz="3500" dirty="0" err="1" smtClean="0">
                <a:latin typeface="Arial Rounded MT Bold" pitchFamily="34" charset="0"/>
              </a:rPr>
              <a:t>tool</a:t>
            </a:r>
            <a:endParaRPr lang="it-IT" sz="3500" dirty="0" smtClean="0">
              <a:latin typeface="Arial Rounded MT Bold" pitchFamily="34" charset="0"/>
            </a:endParaRPr>
          </a:p>
          <a:p>
            <a:pPr>
              <a:lnSpc>
                <a:spcPct val="150000"/>
              </a:lnSpc>
              <a:buFont typeface="Wingdings" pitchFamily="2" charset="2"/>
              <a:buChar char="v"/>
            </a:pPr>
            <a:r>
              <a:rPr lang="it-IT" sz="3500" dirty="0" smtClean="0">
                <a:latin typeface="Arial Rounded MT Bold" pitchFamily="34" charset="0"/>
              </a:rPr>
              <a:t>  Numerica</a:t>
            </a:r>
          </a:p>
          <a:p>
            <a:pPr>
              <a:lnSpc>
                <a:spcPct val="150000"/>
              </a:lnSpc>
              <a:buFont typeface="Wingdings" pitchFamily="2" charset="2"/>
              <a:buChar char="v"/>
            </a:pPr>
            <a:r>
              <a:rPr lang="it-IT" sz="3500" dirty="0" smtClean="0">
                <a:latin typeface="Arial Rounded MT Bold" pitchFamily="34" charset="0"/>
              </a:rPr>
              <a:t>  Dei colori ( </a:t>
            </a:r>
            <a:r>
              <a:rPr lang="it-IT" sz="3500" dirty="0" err="1" smtClean="0">
                <a:latin typeface="Arial Rounded MT Bold" pitchFamily="34" charset="0"/>
              </a:rPr>
              <a:t>Eland</a:t>
            </a:r>
            <a:r>
              <a:rPr lang="it-IT" sz="3500" dirty="0" smtClean="0">
                <a:latin typeface="Arial Rounded MT Bold" pitchFamily="34" charset="0"/>
              </a:rPr>
              <a:t>)</a:t>
            </a:r>
          </a:p>
          <a:p>
            <a:pPr>
              <a:lnSpc>
                <a:spcPct val="150000"/>
              </a:lnSpc>
              <a:buFont typeface="Wingdings" pitchFamily="2" charset="2"/>
              <a:buChar char="v"/>
            </a:pPr>
            <a:r>
              <a:rPr lang="it-IT" sz="3500" dirty="0" smtClean="0">
                <a:latin typeface="Arial Rounded MT Bold" pitchFamily="34" charset="0"/>
              </a:rPr>
              <a:t>  Delle faccine (</a:t>
            </a:r>
            <a:r>
              <a:rPr lang="it-IT" sz="3500" dirty="0" err="1" smtClean="0">
                <a:latin typeface="Arial Rounded MT Bold" pitchFamily="34" charset="0"/>
              </a:rPr>
              <a:t>Wong-Baker</a:t>
            </a:r>
            <a:r>
              <a:rPr lang="it-IT" sz="3500" dirty="0" smtClean="0">
                <a:latin typeface="Arial Rounded MT Bold" pitchFamily="34" charset="0"/>
              </a:rPr>
              <a:t>)</a:t>
            </a:r>
          </a:p>
          <a:p>
            <a:pPr>
              <a:lnSpc>
                <a:spcPct val="150000"/>
              </a:lnSpc>
              <a:buFont typeface="Wingdings" pitchFamily="2" charset="2"/>
              <a:buChar char="v"/>
            </a:pPr>
            <a:r>
              <a:rPr lang="it-IT" sz="3500" dirty="0" smtClean="0">
                <a:latin typeface="Arial Rounded MT Bold" pitchFamily="34" charset="0"/>
              </a:rPr>
              <a:t>  Verbali </a:t>
            </a:r>
          </a:p>
          <a:p>
            <a:endParaRPr lang="it-IT" dirty="0"/>
          </a:p>
        </p:txBody>
      </p:sp>
      <p:pic>
        <p:nvPicPr>
          <p:cNvPr id="4" name="Segnale acust. registr.">
            <a:hlinkClick r:id="" action="ppaction://media"/>
          </p:cNvPr>
          <p:cNvPicPr>
            <a:picLocks noRot="1" noChangeAspect="1"/>
          </p:cNvPicPr>
          <p:nvPr>
            <a:wavAudioFile r:embed="rId1" name="Segnale acust. registr."/>
          </p:nvPr>
        </p:nvPicPr>
        <p:blipFill>
          <a:blip r:embed="rId3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4000" dirty="0" smtClean="0">
                <a:latin typeface="Arial Rounded MT Bold" pitchFamily="34" charset="0"/>
              </a:rPr>
              <a:t>POKER-CHIP TOOL</a:t>
            </a:r>
            <a:endParaRPr lang="it-IT" sz="4000" dirty="0">
              <a:latin typeface="Arial Rounded MT Bold" pitchFamily="34" charset="0"/>
            </a:endParaRPr>
          </a:p>
        </p:txBody>
      </p:sp>
      <p:sp>
        <p:nvSpPr>
          <p:cNvPr id="2" name="Segnaposto contenuto 1"/>
          <p:cNvSpPr>
            <a:spLocks noGrp="1"/>
          </p:cNvSpPr>
          <p:nvPr>
            <p:ph idx="1"/>
          </p:nvPr>
        </p:nvSpPr>
        <p:spPr>
          <a:xfrm>
            <a:off x="457200" y="1285860"/>
            <a:ext cx="8229600" cy="5214974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v"/>
            </a:pPr>
            <a:r>
              <a:rPr lang="it-IT" sz="3600" dirty="0" smtClean="0">
                <a:latin typeface="Arial Rounded MT Bold" pitchFamily="34" charset="0"/>
              </a:rPr>
              <a:t> Costituito da quattro </a:t>
            </a:r>
            <a:r>
              <a:rPr lang="it-IT" sz="3600" dirty="0" err="1" smtClean="0">
                <a:latin typeface="Arial Rounded MT Bold" pitchFamily="34" charset="0"/>
              </a:rPr>
              <a:t>fiches</a:t>
            </a:r>
            <a:r>
              <a:rPr lang="it-IT" sz="3600" dirty="0" smtClean="0">
                <a:latin typeface="Arial Rounded MT Bold" pitchFamily="34" charset="0"/>
              </a:rPr>
              <a:t> o  cerchi, che indicano l’entità  del dolore provato (un cerchio coincide ad “un po’ di male”, quattro cerchi a “moltissimo male”). </a:t>
            </a:r>
          </a:p>
          <a:p>
            <a:pPr>
              <a:buFont typeface="Wingdings" pitchFamily="2" charset="2"/>
              <a:buChar char="v"/>
            </a:pPr>
            <a:r>
              <a:rPr lang="it-IT" sz="3600" dirty="0" smtClean="0">
                <a:latin typeface="Arial Rounded MT Bold" pitchFamily="34" charset="0"/>
              </a:rPr>
              <a:t>  Valutazione del dolore acuto</a:t>
            </a:r>
          </a:p>
          <a:p>
            <a:pPr>
              <a:buFont typeface="Wingdings" pitchFamily="2" charset="2"/>
              <a:buChar char="v"/>
            </a:pPr>
            <a:r>
              <a:rPr lang="it-IT" sz="3600" dirty="0" smtClean="0">
                <a:latin typeface="Arial Rounded MT Bold" pitchFamily="34" charset="0"/>
              </a:rPr>
              <a:t>  Somministrato dai 4 agli 8 anni.</a:t>
            </a:r>
            <a:endParaRPr lang="it-IT" sz="3600" dirty="0">
              <a:latin typeface="Arial Rounded MT Bold" pitchFamily="34" charset="0"/>
            </a:endParaRPr>
          </a:p>
        </p:txBody>
      </p:sp>
      <p:pic>
        <p:nvPicPr>
          <p:cNvPr id="5" name="Segnale acust. registr.">
            <a:hlinkClick r:id="" action="ppaction://media"/>
          </p:cNvPr>
          <p:cNvPicPr>
            <a:picLocks noRot="1" noChangeAspect="1"/>
          </p:cNvPicPr>
          <p:nvPr>
            <a:wavAudioFile r:embed="rId1" name="Segnale acust. registr."/>
          </p:nvPr>
        </p:nvPicPr>
        <p:blipFill>
          <a:blip r:embed="rId4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75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/>
          <p:cNvSpPr>
            <a:spLocks noGrp="1"/>
          </p:cNvSpPr>
          <p:nvPr>
            <p:ph type="title"/>
          </p:nvPr>
        </p:nvSpPr>
        <p:spPr>
          <a:xfrm>
            <a:off x="214282" y="214290"/>
            <a:ext cx="5286412" cy="725470"/>
          </a:xfrm>
        </p:spPr>
        <p:txBody>
          <a:bodyPr>
            <a:normAutofit/>
          </a:bodyPr>
          <a:lstStyle/>
          <a:p>
            <a:r>
              <a:rPr lang="it-IT" sz="4000" dirty="0" smtClean="0">
                <a:latin typeface="Arial Rounded MT Bold" pitchFamily="34" charset="0"/>
              </a:rPr>
              <a:t>Scale con le facce</a:t>
            </a:r>
            <a:endParaRPr lang="it-IT" sz="4000" dirty="0">
              <a:latin typeface="Arial Rounded MT Bold" pitchFamily="34" charset="0"/>
            </a:endParaRPr>
          </a:p>
        </p:txBody>
      </p:sp>
      <p:sp>
        <p:nvSpPr>
          <p:cNvPr id="2" name="Segnaposto contenuto 1"/>
          <p:cNvSpPr>
            <a:spLocks noGrp="1"/>
          </p:cNvSpPr>
          <p:nvPr>
            <p:ph idx="1"/>
          </p:nvPr>
        </p:nvSpPr>
        <p:spPr>
          <a:xfrm>
            <a:off x="457200" y="1071546"/>
            <a:ext cx="8229600" cy="5500726"/>
          </a:xfrm>
        </p:spPr>
        <p:txBody>
          <a:bodyPr>
            <a:noAutofit/>
          </a:bodyPr>
          <a:lstStyle/>
          <a:p>
            <a:pPr>
              <a:buFont typeface="Wingdings" pitchFamily="2" charset="2"/>
              <a:buChar char="v"/>
            </a:pPr>
            <a:r>
              <a:rPr lang="it-IT" sz="2200" dirty="0" smtClean="0">
                <a:latin typeface="Arial Rounded MT Bold" pitchFamily="34" charset="0"/>
              </a:rPr>
              <a:t>Usate in età pediatrica, grazie all’immediatezza di comprensione ed al facile utilizzo. </a:t>
            </a:r>
          </a:p>
          <a:p>
            <a:pPr>
              <a:buFont typeface="Wingdings" pitchFamily="2" charset="2"/>
              <a:buChar char="v"/>
            </a:pPr>
            <a:r>
              <a:rPr lang="it-IT" sz="2200" dirty="0" smtClean="0">
                <a:latin typeface="Arial Rounded MT Bold" pitchFamily="34" charset="0"/>
              </a:rPr>
              <a:t>Ricordiamo le Scale: </a:t>
            </a:r>
            <a:r>
              <a:rPr lang="it-IT" sz="2200" dirty="0" err="1" smtClean="0">
                <a:latin typeface="Arial Rounded MT Bold" pitchFamily="34" charset="0"/>
              </a:rPr>
              <a:t>Oucher</a:t>
            </a:r>
            <a:r>
              <a:rPr lang="it-IT" sz="2200" dirty="0" smtClean="0">
                <a:latin typeface="Arial Rounded MT Bold" pitchFamily="34" charset="0"/>
              </a:rPr>
              <a:t> ,</a:t>
            </a:r>
            <a:r>
              <a:rPr lang="it-IT" sz="2200" dirty="0" err="1" smtClean="0">
                <a:latin typeface="Arial Rounded MT Bold" pitchFamily="34" charset="0"/>
              </a:rPr>
              <a:t>Bieri</a:t>
            </a:r>
            <a:r>
              <a:rPr lang="it-IT" sz="2200" dirty="0" smtClean="0">
                <a:latin typeface="Arial Rounded MT Bold" pitchFamily="34" charset="0"/>
              </a:rPr>
              <a:t> e  di </a:t>
            </a:r>
            <a:r>
              <a:rPr lang="it-IT" sz="2200" dirty="0" err="1" smtClean="0">
                <a:latin typeface="Arial Rounded MT Bold" pitchFamily="34" charset="0"/>
              </a:rPr>
              <a:t>Wong-Baker</a:t>
            </a:r>
            <a:r>
              <a:rPr lang="it-IT" sz="2200" dirty="0" smtClean="0">
                <a:latin typeface="Arial Rounded MT Bold" pitchFamily="34" charset="0"/>
              </a:rPr>
              <a:t> </a:t>
            </a:r>
          </a:p>
          <a:p>
            <a:pPr>
              <a:buFont typeface="Wingdings" pitchFamily="2" charset="2"/>
              <a:buChar char="v"/>
            </a:pPr>
            <a:r>
              <a:rPr lang="it-IT" sz="2200" dirty="0" smtClean="0">
                <a:latin typeface="Arial Rounded MT Bold" pitchFamily="34" charset="0"/>
              </a:rPr>
              <a:t>La SCALA </a:t>
            </a:r>
            <a:r>
              <a:rPr lang="it-IT" sz="2200" dirty="0" err="1" smtClean="0">
                <a:latin typeface="Arial Rounded MT Bold" pitchFamily="34" charset="0"/>
              </a:rPr>
              <a:t>Wong-Baker</a:t>
            </a:r>
            <a:r>
              <a:rPr lang="it-IT" sz="2200" dirty="0" smtClean="0">
                <a:latin typeface="Arial Rounded MT Bold" pitchFamily="34" charset="0"/>
              </a:rPr>
              <a:t>  è </a:t>
            </a:r>
            <a:r>
              <a:rPr lang="it-IT" sz="2200" dirty="0" err="1" smtClean="0">
                <a:latin typeface="Arial Rounded MT Bold" pitchFamily="34" charset="0"/>
              </a:rPr>
              <a:t>utlizzata</a:t>
            </a:r>
            <a:r>
              <a:rPr lang="it-IT" sz="2200" dirty="0" smtClean="0">
                <a:latin typeface="Arial Rounded MT Bold" pitchFamily="34" charset="0"/>
              </a:rPr>
              <a:t> per i bambini a partire dall’età dai 4 anni.</a:t>
            </a:r>
          </a:p>
          <a:p>
            <a:pPr>
              <a:buFont typeface="Wingdings" pitchFamily="2" charset="2"/>
              <a:buChar char="v"/>
            </a:pPr>
            <a:r>
              <a:rPr lang="it-IT" sz="2200" dirty="0" smtClean="0">
                <a:latin typeface="Arial Rounded MT Bold" pitchFamily="34" charset="0"/>
              </a:rPr>
              <a:t>Costituita da cinque facce, da quella sorridente, che  corrisponde a “nessun male” a quella che piange, corrispondente a “tantissimo male”. </a:t>
            </a:r>
          </a:p>
          <a:p>
            <a:pPr>
              <a:buFont typeface="Wingdings" pitchFamily="2" charset="2"/>
              <a:buChar char="v"/>
            </a:pPr>
            <a:r>
              <a:rPr lang="it-IT" sz="2200" dirty="0" smtClean="0">
                <a:latin typeface="Arial Rounded MT Bold" pitchFamily="34" charset="0"/>
              </a:rPr>
              <a:t>S</a:t>
            </a:r>
            <a:r>
              <a:rPr lang="it-IT" sz="2200" dirty="0" smtClean="0">
                <a:latin typeface="Arial Rounded MT Bold" pitchFamily="34" charset="0"/>
              </a:rPr>
              <a:t>omministrata </a:t>
            </a:r>
            <a:r>
              <a:rPr lang="it-IT" sz="2200" dirty="0" smtClean="0">
                <a:latin typeface="Arial Rounded MT Bold" pitchFamily="34" charset="0"/>
              </a:rPr>
              <a:t>al bambino chiedendogli di indicare “la faccia che corrisponde al dolore che prova in quel momento”. </a:t>
            </a:r>
          </a:p>
          <a:p>
            <a:pPr>
              <a:buFont typeface="Wingdings" pitchFamily="2" charset="2"/>
              <a:buChar char="v"/>
            </a:pPr>
            <a:r>
              <a:rPr lang="it-IT" sz="2200" dirty="0" smtClean="0">
                <a:latin typeface="Arial Rounded MT Bold" pitchFamily="34" charset="0"/>
              </a:rPr>
              <a:t>Ad ogni scelta corrisponde un numero che va da 0 a 10.</a:t>
            </a:r>
          </a:p>
          <a:p>
            <a:pPr>
              <a:buFont typeface="Wingdings" pitchFamily="2" charset="2"/>
              <a:buChar char="v"/>
            </a:pPr>
            <a:r>
              <a:rPr lang="it-IT" sz="2200" dirty="0" smtClean="0">
                <a:latin typeface="Arial Rounded MT Bold" pitchFamily="34" charset="0"/>
              </a:rPr>
              <a:t> Si usa generalmente il termine “male” per età dai 3 ai 5 anni, il termine “dolore” per età superiori.</a:t>
            </a:r>
            <a:endParaRPr lang="it-IT" sz="2200" dirty="0">
              <a:latin typeface="Arial Rounded MT Bold" pitchFamily="34" charset="0"/>
            </a:endParaRPr>
          </a:p>
        </p:txBody>
      </p:sp>
      <p:pic>
        <p:nvPicPr>
          <p:cNvPr id="4" name="Segnale acust. registr.">
            <a:hlinkClick r:id="" action="ppaction://media"/>
          </p:cNvPr>
          <p:cNvPicPr>
            <a:picLocks noRot="1" noChangeAspect="1"/>
          </p:cNvPicPr>
          <p:nvPr>
            <a:wavAudioFile r:embed="rId1" name="Segnale acust. registr."/>
          </p:nvPr>
        </p:nvPicPr>
        <p:blipFill>
          <a:blip r:embed="rId3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sp>
        <p:nvSpPr>
          <p:cNvPr id="36866" name="AutoShape 2" descr="Neutral Customer Experience Icon Negative Feedback Vector Illustration  Clipart And Illustration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36868" name="AutoShape 4" descr="Neutral Customer Experience Icon Negative Feedback Vector Illustration  Clipart And Illustration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36870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00694" y="214290"/>
            <a:ext cx="2857520" cy="7220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7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      </a:t>
            </a:r>
            <a:endParaRPr lang="it-IT" dirty="0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 bwMode="auto">
          <a:xfrm>
            <a:off x="214282" y="428604"/>
            <a:ext cx="8623587" cy="5857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Segnale acust. registr.">
            <a:hlinkClick r:id="" action="ppaction://media"/>
          </p:cNvPr>
          <p:cNvPicPr>
            <a:picLocks noRot="1" noChangeAspect="1"/>
          </p:cNvPicPr>
          <p:nvPr>
            <a:wavAudioFile r:embed="rId1" name="Segnale acust. registr."/>
          </p:nvPr>
        </p:nvPicPr>
        <p:blipFill>
          <a:blip r:embed="rId4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>
                <a:latin typeface="Arial Rounded MT Bold" pitchFamily="34" charset="0"/>
              </a:rPr>
              <a:t>SCALE ANALOGO-VISIVE</a:t>
            </a:r>
            <a:endParaRPr lang="it-IT" dirty="0">
              <a:latin typeface="Arial Rounded MT Bold" pitchFamily="34" charset="0"/>
            </a:endParaRPr>
          </a:p>
        </p:txBody>
      </p:sp>
      <p:sp>
        <p:nvSpPr>
          <p:cNvPr id="2" name="Segnaposto contenuto 1"/>
          <p:cNvSpPr>
            <a:spLocks noGrp="1"/>
          </p:cNvSpPr>
          <p:nvPr>
            <p:ph idx="1"/>
          </p:nvPr>
        </p:nvSpPr>
        <p:spPr>
          <a:xfrm>
            <a:off x="457200" y="1357298"/>
            <a:ext cx="8229600" cy="5143536"/>
          </a:xfrm>
        </p:spPr>
        <p:txBody>
          <a:bodyPr>
            <a:normAutofit lnSpcReduction="10000"/>
          </a:bodyPr>
          <a:lstStyle/>
          <a:p>
            <a:pPr>
              <a:buFont typeface="Wingdings" pitchFamily="2" charset="2"/>
              <a:buChar char="v"/>
            </a:pPr>
            <a:r>
              <a:rPr lang="it-IT" dirty="0" smtClean="0">
                <a:latin typeface="Arial Rounded MT Bold" pitchFamily="34" charset="0"/>
              </a:rPr>
              <a:t>  A partire dai 7 anni.</a:t>
            </a:r>
          </a:p>
          <a:p>
            <a:pPr>
              <a:buFont typeface="Wingdings" pitchFamily="2" charset="2"/>
              <a:buChar char="v"/>
            </a:pPr>
            <a:r>
              <a:rPr lang="it-IT" dirty="0" smtClean="0">
                <a:latin typeface="Arial Rounded MT Bold" pitchFamily="34" charset="0"/>
              </a:rPr>
              <a:t>  VAS e la CAS (Scala analogo-visiva  colorata). </a:t>
            </a:r>
          </a:p>
          <a:p>
            <a:pPr>
              <a:buFont typeface="Wingdings" pitchFamily="2" charset="2"/>
              <a:buChar char="v"/>
            </a:pPr>
            <a:r>
              <a:rPr lang="it-IT" dirty="0" smtClean="0">
                <a:latin typeface="Arial Rounded MT Bold" pitchFamily="34" charset="0"/>
              </a:rPr>
              <a:t>  Agli estremi delle scale, che  solitamente vengono orientate in posizione verticale, vengono poste etichette corrispondenti a “nessun dolore” ed “il massimo dolore”. </a:t>
            </a:r>
          </a:p>
          <a:p>
            <a:pPr>
              <a:buFont typeface="Wingdings" pitchFamily="2" charset="2"/>
              <a:buChar char="v"/>
            </a:pPr>
            <a:r>
              <a:rPr lang="it-IT" dirty="0" smtClean="0">
                <a:latin typeface="Arial Rounded MT Bold" pitchFamily="34" charset="0"/>
              </a:rPr>
              <a:t>  Sono validate per la misurazione del dolore acuto e cronico.</a:t>
            </a:r>
            <a:endParaRPr lang="it-IT" dirty="0">
              <a:latin typeface="Arial Rounded MT Bold" pitchFamily="34" charset="0"/>
            </a:endParaRPr>
          </a:p>
        </p:txBody>
      </p:sp>
      <p:pic>
        <p:nvPicPr>
          <p:cNvPr id="4" name="Segnale acust. registr.">
            <a:hlinkClick r:id="" action="ppaction://media"/>
          </p:cNvPr>
          <p:cNvPicPr>
            <a:picLocks noRot="1" noChangeAspect="1"/>
          </p:cNvPicPr>
          <p:nvPr>
            <a:wavAudioFile r:embed="rId1" name="Segnale acust. registr."/>
          </p:nvPr>
        </p:nvPicPr>
        <p:blipFill>
          <a:blip r:embed="rId3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02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677691">
            <a:off x="6572264" y="214290"/>
            <a:ext cx="1785918" cy="11237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214546" y="0"/>
            <a:ext cx="4086196" cy="1000108"/>
          </a:xfrm>
        </p:spPr>
        <p:txBody>
          <a:bodyPr>
            <a:normAutofit/>
          </a:bodyPr>
          <a:lstStyle/>
          <a:p>
            <a:r>
              <a:rPr lang="it-IT" dirty="0" smtClean="0">
                <a:latin typeface="Arial Rounded MT Bold" pitchFamily="34" charset="0"/>
              </a:rPr>
              <a:t>STORIA</a:t>
            </a:r>
            <a:endParaRPr lang="it-IT" dirty="0">
              <a:latin typeface="Arial Rounded MT Bold" pitchFamily="34" charset="0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000108"/>
            <a:ext cx="8229600" cy="5429288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it-IT" sz="2400" dirty="0" smtClean="0">
                <a:latin typeface="Arial Rounded MT Bold" pitchFamily="34" charset="0"/>
              </a:rPr>
              <a:t>1969 </a:t>
            </a:r>
            <a:r>
              <a:rPr lang="it-IT" sz="2400" dirty="0" err="1" smtClean="0">
                <a:latin typeface="Arial Rounded MT Bold" pitchFamily="34" charset="0"/>
              </a:rPr>
              <a:t>Swafford</a:t>
            </a:r>
            <a:r>
              <a:rPr lang="it-IT" sz="2400" dirty="0" smtClean="0">
                <a:latin typeface="Arial Rounded MT Bold" pitchFamily="34" charset="0"/>
              </a:rPr>
              <a:t> e Allen</a:t>
            </a:r>
          </a:p>
          <a:p>
            <a:pPr>
              <a:buNone/>
            </a:pPr>
            <a:r>
              <a:rPr lang="it-IT" sz="2400" dirty="0" smtClean="0">
                <a:latin typeface="Arial Rounded MT Bold" pitchFamily="34" charset="0"/>
              </a:rPr>
              <a:t>“I bambini raramente necessitano di terapia antalgica perché tollerano molto bene il dolore”. </a:t>
            </a:r>
          </a:p>
          <a:p>
            <a:pPr>
              <a:buNone/>
            </a:pPr>
            <a:endParaRPr lang="it-IT" sz="2400" dirty="0" smtClean="0">
              <a:latin typeface="Arial Rounded MT Bold" pitchFamily="34" charset="0"/>
            </a:endParaRPr>
          </a:p>
          <a:p>
            <a:pPr>
              <a:buNone/>
            </a:pPr>
            <a:r>
              <a:rPr lang="it-IT" sz="2400" dirty="0" smtClean="0">
                <a:latin typeface="Arial Rounded MT Bold" pitchFamily="34" charset="0"/>
              </a:rPr>
              <a:t>1976 </a:t>
            </a:r>
            <a:r>
              <a:rPr lang="it-IT" sz="2400" dirty="0" err="1" smtClean="0">
                <a:latin typeface="Arial Rounded MT Bold" pitchFamily="34" charset="0"/>
              </a:rPr>
              <a:t>Lippman</a:t>
            </a:r>
            <a:r>
              <a:rPr lang="it-IT" sz="2400" dirty="0" smtClean="0">
                <a:latin typeface="Arial Rounded MT Bold" pitchFamily="34" charset="0"/>
              </a:rPr>
              <a:t> N, Nelson RJ, </a:t>
            </a:r>
            <a:r>
              <a:rPr lang="it-IT" sz="2400" dirty="0" err="1" smtClean="0">
                <a:latin typeface="Arial Rounded MT Bold" pitchFamily="34" charset="0"/>
              </a:rPr>
              <a:t>Emmanouilides</a:t>
            </a:r>
            <a:r>
              <a:rPr lang="it-IT" sz="2400" dirty="0" smtClean="0">
                <a:latin typeface="Arial Rounded MT Bold" pitchFamily="34" charset="0"/>
              </a:rPr>
              <a:t> GC </a:t>
            </a:r>
            <a:r>
              <a:rPr lang="it-IT" sz="2400" dirty="0" err="1" smtClean="0">
                <a:latin typeface="Arial Rounded MT Bold" pitchFamily="34" charset="0"/>
              </a:rPr>
              <a:t>et</a:t>
            </a:r>
            <a:r>
              <a:rPr lang="it-IT" sz="2400" dirty="0" smtClean="0">
                <a:latin typeface="Arial Rounded MT Bold" pitchFamily="34" charset="0"/>
              </a:rPr>
              <a:t> al</a:t>
            </a:r>
          </a:p>
          <a:p>
            <a:pPr>
              <a:buNone/>
            </a:pPr>
            <a:r>
              <a:rPr lang="it-IT" sz="2400" dirty="0" smtClean="0">
                <a:latin typeface="Arial Rounded MT Bold" pitchFamily="34" charset="0"/>
              </a:rPr>
              <a:t>“ Non vi è bisogno di analgesia o anestesia per la chiusura del dotto di </a:t>
            </a:r>
            <a:r>
              <a:rPr lang="it-IT" sz="2400" dirty="0" err="1" smtClean="0">
                <a:latin typeface="Arial Rounded MT Bold" pitchFamily="34" charset="0"/>
              </a:rPr>
              <a:t>Botallo</a:t>
            </a:r>
            <a:r>
              <a:rPr lang="it-IT" sz="2400" dirty="0" smtClean="0">
                <a:latin typeface="Arial Rounded MT Bold" pitchFamily="34" charset="0"/>
              </a:rPr>
              <a:t> pervio del prematuro”.</a:t>
            </a:r>
          </a:p>
          <a:p>
            <a:pPr>
              <a:buNone/>
            </a:pPr>
            <a:endParaRPr lang="it-IT" sz="2400" dirty="0" smtClean="0">
              <a:latin typeface="Arial Rounded MT Bold" pitchFamily="34" charset="0"/>
            </a:endParaRPr>
          </a:p>
          <a:p>
            <a:pPr>
              <a:buNone/>
            </a:pPr>
            <a:r>
              <a:rPr lang="it-IT" sz="2400" dirty="0" smtClean="0">
                <a:latin typeface="Arial Rounded MT Bold" pitchFamily="34" charset="0"/>
              </a:rPr>
              <a:t>1986 </a:t>
            </a:r>
            <a:r>
              <a:rPr lang="it-IT" sz="2400" dirty="0" err="1" smtClean="0">
                <a:latin typeface="Arial Rounded MT Bold" pitchFamily="34" charset="0"/>
              </a:rPr>
              <a:t>Anand</a:t>
            </a:r>
            <a:r>
              <a:rPr lang="it-IT" sz="2400" dirty="0" smtClean="0">
                <a:latin typeface="Arial Rounded MT Bold" pitchFamily="34" charset="0"/>
              </a:rPr>
              <a:t> </a:t>
            </a:r>
            <a:r>
              <a:rPr lang="it-IT" sz="2400" dirty="0" err="1" smtClean="0">
                <a:latin typeface="Arial Rounded MT Bold" pitchFamily="34" charset="0"/>
              </a:rPr>
              <a:t>Kj</a:t>
            </a:r>
            <a:r>
              <a:rPr lang="it-IT" sz="2400" dirty="0" smtClean="0">
                <a:latin typeface="Arial Rounded MT Bold" pitchFamily="34" charset="0"/>
              </a:rPr>
              <a:t>, </a:t>
            </a:r>
            <a:r>
              <a:rPr lang="it-IT" sz="2400" dirty="0" err="1" smtClean="0">
                <a:latin typeface="Arial Rounded MT Bold" pitchFamily="34" charset="0"/>
              </a:rPr>
              <a:t>phild</a:t>
            </a:r>
            <a:r>
              <a:rPr lang="it-IT" sz="2400" dirty="0" smtClean="0">
                <a:latin typeface="Arial Rounded MT Bold" pitchFamily="34" charset="0"/>
              </a:rPr>
              <a:t> D., Mickey PR</a:t>
            </a:r>
          </a:p>
          <a:p>
            <a:pPr>
              <a:buNone/>
            </a:pPr>
            <a:r>
              <a:rPr lang="it-IT" sz="2400" dirty="0" smtClean="0">
                <a:latin typeface="Arial Rounded MT Bold" pitchFamily="34" charset="0"/>
              </a:rPr>
              <a:t>“ A partire dalla 24° settimana di età gestazionale sono presenti le basi anatomiche per la percezione del dolore”</a:t>
            </a:r>
            <a:endParaRPr lang="it-IT" sz="2400" dirty="0">
              <a:latin typeface="Arial Rounded MT Bold" pitchFamily="34" charset="0"/>
            </a:endParaRPr>
          </a:p>
        </p:txBody>
      </p:sp>
      <p:pic>
        <p:nvPicPr>
          <p:cNvPr id="4" name="Segnale acust. registr.">
            <a:hlinkClick r:id="" action="ppaction://media"/>
          </p:cNvPr>
          <p:cNvPicPr>
            <a:picLocks noRot="1" noChangeAspect="1"/>
          </p:cNvPicPr>
          <p:nvPr>
            <a:wavAudioFile r:embed="rId1" name="Segnale acust. registr."/>
          </p:nvPr>
        </p:nvPicPr>
        <p:blipFill>
          <a:blip r:embed="rId4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51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 descr="vas 1.pn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57158" y="428604"/>
            <a:ext cx="8388325" cy="2143140"/>
          </a:xfr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7158" y="2786058"/>
            <a:ext cx="8358247" cy="364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Segnale acust. registr.">
            <a:hlinkClick r:id="" action="ppaction://media"/>
          </p:cNvPr>
          <p:cNvPicPr>
            <a:picLocks noRot="1" noChangeAspect="1"/>
          </p:cNvPicPr>
          <p:nvPr>
            <a:wavAudioFile r:embed="rId1" name="Segnale acust. registr."/>
          </p:nvPr>
        </p:nvPicPr>
        <p:blipFill>
          <a:blip r:embed="rId5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5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/>
          <p:cNvSpPr>
            <a:spLocks noGrp="1"/>
          </p:cNvSpPr>
          <p:nvPr>
            <p:ph type="title"/>
          </p:nvPr>
        </p:nvSpPr>
        <p:spPr>
          <a:xfrm>
            <a:off x="1571604" y="0"/>
            <a:ext cx="5829312" cy="796908"/>
          </a:xfrm>
        </p:spPr>
        <p:txBody>
          <a:bodyPr>
            <a:normAutofit/>
          </a:bodyPr>
          <a:lstStyle/>
          <a:p>
            <a:r>
              <a:rPr lang="it-IT" sz="4000" dirty="0" smtClean="0">
                <a:latin typeface="Arial Rounded MT Bold" pitchFamily="34" charset="0"/>
              </a:rPr>
              <a:t>SCALE NUMERICHE</a:t>
            </a:r>
            <a:endParaRPr lang="it-IT" sz="4000" dirty="0">
              <a:latin typeface="Arial Rounded MT Bold" pitchFamily="34" charset="0"/>
            </a:endParaRPr>
          </a:p>
        </p:txBody>
      </p:sp>
      <p:sp>
        <p:nvSpPr>
          <p:cNvPr id="2" name="Segnaposto contenuto 1"/>
          <p:cNvSpPr>
            <a:spLocks noGrp="1"/>
          </p:cNvSpPr>
          <p:nvPr>
            <p:ph idx="1"/>
          </p:nvPr>
        </p:nvSpPr>
        <p:spPr>
          <a:xfrm>
            <a:off x="500034" y="1000108"/>
            <a:ext cx="8229600" cy="5572164"/>
          </a:xfrm>
        </p:spPr>
        <p:txBody>
          <a:bodyPr>
            <a:normAutofit lnSpcReduction="10000"/>
          </a:bodyPr>
          <a:lstStyle/>
          <a:p>
            <a:pPr>
              <a:buFont typeface="Wingdings" pitchFamily="2" charset="2"/>
              <a:buChar char="v"/>
            </a:pPr>
            <a:r>
              <a:rPr lang="it-IT" sz="2500" dirty="0" smtClean="0">
                <a:latin typeface="Arial Rounded MT Bold" pitchFamily="34" charset="0"/>
              </a:rPr>
              <a:t>Abbastanza diffuse grazie alla loro maneggevolezza e praticità. </a:t>
            </a:r>
          </a:p>
          <a:p>
            <a:pPr>
              <a:buFont typeface="Wingdings" pitchFamily="2" charset="2"/>
              <a:buChar char="v"/>
            </a:pPr>
            <a:r>
              <a:rPr lang="it-IT" sz="2500" dirty="0" smtClean="0">
                <a:latin typeface="Arial Rounded MT Bold" pitchFamily="34" charset="0"/>
              </a:rPr>
              <a:t>Generalmente vanno da 0(corrispondente a “nessun dolore”), a 10 o 100 (corrispondente al “massimo dolore”).</a:t>
            </a:r>
          </a:p>
          <a:p>
            <a:pPr>
              <a:buFont typeface="Wingdings" pitchFamily="2" charset="2"/>
              <a:buChar char="v"/>
            </a:pPr>
            <a:r>
              <a:rPr lang="it-IT" sz="2500" dirty="0" smtClean="0">
                <a:latin typeface="Arial Rounded MT Bold" pitchFamily="34" charset="0"/>
              </a:rPr>
              <a:t>Possono essere somministrate a partire </a:t>
            </a:r>
            <a:r>
              <a:rPr lang="it-IT" sz="2500" dirty="0" smtClean="0">
                <a:latin typeface="Arial Rounded MT Bold" pitchFamily="34" charset="0"/>
              </a:rPr>
              <a:t>dagli </a:t>
            </a:r>
            <a:r>
              <a:rPr lang="it-IT" sz="2500" dirty="0" smtClean="0">
                <a:latin typeface="Arial Rounded MT Bold" pitchFamily="34" charset="0"/>
              </a:rPr>
              <a:t>8 anni. </a:t>
            </a:r>
          </a:p>
          <a:p>
            <a:pPr>
              <a:buFont typeface="Wingdings" pitchFamily="2" charset="2"/>
              <a:buChar char="v"/>
            </a:pPr>
            <a:r>
              <a:rPr lang="it-IT" sz="2500" dirty="0" smtClean="0">
                <a:latin typeface="Arial Rounded MT Bold" pitchFamily="34" charset="0"/>
              </a:rPr>
              <a:t>Si tratta di una linea orientata orizzontalmente (lunghezza pari a 10 cm), i cui estremi sono caratterizzati da “nessun dolore” e “il massimo dolore”.</a:t>
            </a:r>
          </a:p>
          <a:p>
            <a:pPr>
              <a:buFont typeface="Wingdings" pitchFamily="2" charset="2"/>
              <a:buChar char="v"/>
            </a:pPr>
            <a:r>
              <a:rPr lang="it-IT" sz="2500" dirty="0" smtClean="0">
                <a:latin typeface="Arial Rounded MT Bold" pitchFamily="34" charset="0"/>
              </a:rPr>
              <a:t>Si chiede al bambino di indicare l’intensità di dolore che prova scegliendo o indicando il numero corrispondente.</a:t>
            </a:r>
            <a:endParaRPr lang="it-IT" sz="2500" dirty="0">
              <a:latin typeface="Arial Rounded MT Bold" pitchFamily="34" charset="0"/>
            </a:endParaRPr>
          </a:p>
        </p:txBody>
      </p:sp>
      <p:pic>
        <p:nvPicPr>
          <p:cNvPr id="4" name="Segnale acust. registr.">
            <a:hlinkClick r:id="" action="ppaction://media"/>
          </p:cNvPr>
          <p:cNvPicPr>
            <a:picLocks noRot="1" noChangeAspect="1"/>
          </p:cNvPicPr>
          <p:nvPr>
            <a:wavAudioFile r:embed="rId1" name="Segnale acust. registr."/>
          </p:nvPr>
        </p:nvPicPr>
        <p:blipFill>
          <a:blip r:embed="rId3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9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 bwMode="auto">
          <a:xfrm>
            <a:off x="428596" y="1071546"/>
            <a:ext cx="8306652" cy="4071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Segnale acust. registr.">
            <a:hlinkClick r:id="" action="ppaction://media"/>
          </p:cNvPr>
          <p:cNvPicPr>
            <a:picLocks noRot="1" noChangeAspect="1"/>
          </p:cNvPicPr>
          <p:nvPr>
            <a:wavAudioFile r:embed="rId1" name="Segnale acust. registr."/>
          </p:nvPr>
        </p:nvPicPr>
        <p:blipFill>
          <a:blip r:embed="rId4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4000" dirty="0" smtClean="0">
                <a:latin typeface="Arial Rounded MT Bold" panose="020F0704030504030204" pitchFamily="34" charset="0"/>
              </a:rPr>
              <a:t>SCHEMA CORPOREO ELAND</a:t>
            </a:r>
            <a:endParaRPr lang="it-IT" sz="4000" dirty="0">
              <a:latin typeface="Arial Rounded MT Bold" panose="020F0704030504030204" pitchFamily="34" charset="0"/>
            </a:endParaRPr>
          </a:p>
        </p:txBody>
      </p:sp>
      <p:sp>
        <p:nvSpPr>
          <p:cNvPr id="2" name="Segnaposto contenuto 1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5184576"/>
          </a:xfrm>
        </p:spPr>
        <p:txBody>
          <a:bodyPr>
            <a:normAutofit fontScale="92500" lnSpcReduction="10000"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it-IT" dirty="0" smtClean="0">
                <a:latin typeface="Arial Rounded MT Bold" panose="020F0704030504030204" pitchFamily="34" charset="0"/>
              </a:rPr>
              <a:t>Test costituito da una sagoma corporea vista anteriormente e posteriormente, che consente di definire la sede del dolore, indicandola tramite colori scelti dal bambino stesso. 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it-IT" dirty="0" smtClean="0">
                <a:latin typeface="Arial Rounded MT Bold" panose="020F0704030504030204" pitchFamily="34" charset="0"/>
              </a:rPr>
              <a:t>Ogni colore corrisponde ad una diversa intensità del dolore. 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it-IT" dirty="0" smtClean="0">
                <a:latin typeface="Arial Rounded MT Bold" panose="020F0704030504030204" pitchFamily="34" charset="0"/>
              </a:rPr>
              <a:t>Utilizzato a partire dai 4 anni.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it-IT" dirty="0" smtClean="0">
                <a:latin typeface="Arial Rounded MT Bold" panose="020F0704030504030204" pitchFamily="34" charset="0"/>
              </a:rPr>
              <a:t>L’uso è particolarmente indicato per il dolore post-operatorio, episodico e cronico.</a:t>
            </a:r>
            <a:endParaRPr lang="it-IT" dirty="0">
              <a:latin typeface="Arial Rounded MT Bold" panose="020F0704030504030204" pitchFamily="34" charset="0"/>
            </a:endParaRPr>
          </a:p>
        </p:txBody>
      </p:sp>
      <p:pic>
        <p:nvPicPr>
          <p:cNvPr id="4" name="Segnale acust. registr.">
            <a:hlinkClick r:id="" action="ppaction://media"/>
          </p:cNvPr>
          <p:cNvPicPr>
            <a:picLocks noRot="1" noChangeAspect="1"/>
          </p:cNvPicPr>
          <p:nvPr>
            <a:wavAudioFile r:embed="rId1" name="Segnale acust. registr."/>
          </p:nvPr>
        </p:nvPicPr>
        <p:blipFill>
          <a:blip r:embed="rId3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67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/>
          <p:cNvSpPr>
            <a:spLocks noGrp="1"/>
          </p:cNvSpPr>
          <p:nvPr>
            <p:ph type="title"/>
          </p:nvPr>
        </p:nvSpPr>
        <p:spPr>
          <a:xfrm>
            <a:off x="1547664" y="116632"/>
            <a:ext cx="5976664" cy="792088"/>
          </a:xfrm>
        </p:spPr>
        <p:txBody>
          <a:bodyPr>
            <a:normAutofit/>
          </a:bodyPr>
          <a:lstStyle/>
          <a:p>
            <a:r>
              <a:rPr lang="it-IT" sz="4000" dirty="0" smtClean="0">
                <a:latin typeface="Arial Rounded MT Bold" panose="020F0704030504030204" pitchFamily="34" charset="0"/>
              </a:rPr>
              <a:t>SCALA DI ELAND</a:t>
            </a:r>
            <a:endParaRPr lang="it-IT" sz="4000" dirty="0">
              <a:latin typeface="Arial Rounded MT Bold" panose="020F0704030504030204" pitchFamily="34" charset="0"/>
            </a:endParaRPr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1403648" y="908720"/>
            <a:ext cx="6048672" cy="5789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Segnale acust. registr.">
            <a:hlinkClick r:id="" action="ppaction://media"/>
          </p:cNvPr>
          <p:cNvPicPr>
            <a:picLocks noRot="1" noChangeAspect="1"/>
          </p:cNvPicPr>
          <p:nvPr>
            <a:wavAudioFile r:embed="rId1" name="Segnale acust. registr."/>
          </p:nvPr>
        </p:nvPicPr>
        <p:blipFill>
          <a:blip r:embed="rId4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251520" y="1412776"/>
            <a:ext cx="8754847" cy="3888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Segnale acust. registr.">
            <a:hlinkClick r:id="" action="ppaction://media"/>
          </p:cNvPr>
          <p:cNvPicPr>
            <a:picLocks noRot="1" noChangeAspect="1"/>
          </p:cNvPicPr>
          <p:nvPr>
            <a:wavAudioFile r:embed="rId1" name="Segnale acust. registr."/>
          </p:nvPr>
        </p:nvPicPr>
        <p:blipFill>
          <a:blip r:embed="rId4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15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14282" y="285728"/>
            <a:ext cx="8229600" cy="1143000"/>
          </a:xfrm>
        </p:spPr>
        <p:txBody>
          <a:bodyPr>
            <a:normAutofit/>
          </a:bodyPr>
          <a:lstStyle/>
          <a:p>
            <a:r>
              <a:rPr lang="it-IT" sz="4000" dirty="0" smtClean="0">
                <a:latin typeface="Arial Rounded MT Bold" pitchFamily="34" charset="0"/>
              </a:rPr>
              <a:t>DIARIO DEL DOLORE</a:t>
            </a:r>
            <a:endParaRPr lang="it-IT" sz="4000" dirty="0">
              <a:latin typeface="Arial Rounded MT Bold" pitchFamily="34" charset="0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158" y="1357298"/>
            <a:ext cx="8501122" cy="5143536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it-IT" dirty="0" smtClean="0">
                <a:latin typeface="Arial Rounded MT Bold" pitchFamily="34" charset="0"/>
              </a:rPr>
              <a:t>   Strumento particolarmente utile in condizioni di dolore ricorrente o cronico è il diario del dolore che, oltre a permettere la raccolta di informazioni relative alle  caratteristiche peculiari del sintomo doloroso, può essere un  prezioso mezzo per individuare alcuni dei fattori scatenanti ed esacerbanti il dolore. </a:t>
            </a:r>
          </a:p>
          <a:p>
            <a:pPr>
              <a:buNone/>
            </a:pPr>
            <a:r>
              <a:rPr lang="it-IT" dirty="0" smtClean="0">
                <a:latin typeface="Arial Rounded MT Bold" pitchFamily="34" charset="0"/>
              </a:rPr>
              <a:t>   L’età di somministrazione va dagli 8 anni  in su.</a:t>
            </a:r>
            <a:endParaRPr lang="it-IT" dirty="0">
              <a:latin typeface="Arial Rounded MT Bold" pitchFamily="34" charset="0"/>
            </a:endParaRPr>
          </a:p>
        </p:txBody>
      </p:sp>
      <p:pic>
        <p:nvPicPr>
          <p:cNvPr id="4" name="Segnale acust. registr.">
            <a:hlinkClick r:id="" action="ppaction://media"/>
          </p:cNvPr>
          <p:cNvPicPr>
            <a:picLocks noRot="1" noChangeAspect="1"/>
          </p:cNvPicPr>
          <p:nvPr>
            <a:wavAudioFile r:embed="rId1" name="Segnale acust. registr."/>
          </p:nvPr>
        </p:nvPicPr>
        <p:blipFill>
          <a:blip r:embed="rId3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27649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783876">
            <a:off x="7390978" y="346962"/>
            <a:ext cx="1296527" cy="1071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03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 smtClean="0">
                <a:latin typeface="Arial Rounded MT Bold" panose="020F0704030504030204" pitchFamily="34" charset="0"/>
              </a:rPr>
              <a:t>SCALE </a:t>
            </a:r>
            <a:r>
              <a:rPr lang="it-IT" dirty="0" err="1" smtClean="0">
                <a:latin typeface="Arial Rounded MT Bold" panose="020F0704030504030204" pitchFamily="34" charset="0"/>
              </a:rPr>
              <a:t>DI</a:t>
            </a:r>
            <a:r>
              <a:rPr lang="it-IT" dirty="0" smtClean="0">
                <a:latin typeface="Arial Rounded MT Bold" panose="020F0704030504030204" pitchFamily="34" charset="0"/>
              </a:rPr>
              <a:t> ETEROVALUTAZIONE</a:t>
            </a:r>
            <a:endParaRPr lang="it-IT" dirty="0">
              <a:latin typeface="Arial Rounded MT Bold" panose="020F0704030504030204" pitchFamily="34" charset="0"/>
            </a:endParaRPr>
          </a:p>
        </p:txBody>
      </p:sp>
      <p:sp>
        <p:nvSpPr>
          <p:cNvPr id="2" name="Segnaposto contenuto 1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5112568"/>
          </a:xfrm>
        </p:spPr>
        <p:txBody>
          <a:bodyPr>
            <a:normAutofit fontScale="92500" lnSpcReduction="20000"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it-IT" dirty="0" smtClean="0">
                <a:latin typeface="Arial Rounded MT Bold" panose="020F0704030504030204" pitchFamily="34" charset="0"/>
              </a:rPr>
              <a:t>Molto si è discusso negli ultimi anni sulla valutazione indiretta  del dolore provato dal bambino, tramite scale rivolte a  genitori ed/o ad operatori sanitari. 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it-IT" dirty="0" smtClean="0">
                <a:latin typeface="Arial Rounded MT Bold" panose="020F0704030504030204" pitchFamily="34" charset="0"/>
              </a:rPr>
              <a:t>   Sono utili nella valutazione  del dolore in bambini con handicap cognitivo e/o  neuromotorio.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it-IT" dirty="0" smtClean="0">
                <a:latin typeface="Arial Rounded MT Bold" panose="020F0704030504030204" pitchFamily="34" charset="0"/>
              </a:rPr>
              <a:t>   Limitata è l’efficacia diagnostica  dell’</a:t>
            </a:r>
            <a:r>
              <a:rPr lang="it-IT" dirty="0" err="1" smtClean="0">
                <a:latin typeface="Arial Rounded MT Bold" panose="020F0704030504030204" pitchFamily="34" charset="0"/>
              </a:rPr>
              <a:t>eterovalutazione</a:t>
            </a:r>
            <a:r>
              <a:rPr lang="it-IT" dirty="0" smtClean="0">
                <a:latin typeface="Arial Rounded MT Bold" panose="020F0704030504030204" pitchFamily="34" charset="0"/>
              </a:rPr>
              <a:t> da parte di genitori (tendono a  sopravalutare) e/o sanitari (tendono a sottovalutare) per  quanto riguarda i bambini senza problematiche neuromotorie.</a:t>
            </a:r>
            <a:endParaRPr lang="it-IT" dirty="0">
              <a:latin typeface="Arial Rounded MT Bold" panose="020F0704030504030204" pitchFamily="34" charset="0"/>
            </a:endParaRPr>
          </a:p>
        </p:txBody>
      </p:sp>
      <p:pic>
        <p:nvPicPr>
          <p:cNvPr id="5" name="Segnale acust. registr.">
            <a:hlinkClick r:id="" action="ppaction://media"/>
          </p:cNvPr>
          <p:cNvPicPr>
            <a:picLocks noRot="1" noChangeAspect="1"/>
          </p:cNvPicPr>
          <p:nvPr>
            <a:wavAudioFile r:embed="rId1" name="Segnale acust. registr."/>
          </p:nvPr>
        </p:nvPicPr>
        <p:blipFill>
          <a:blip r:embed="rId3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3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4000" dirty="0" smtClean="0">
                <a:latin typeface="Arial Rounded MT Bold" panose="020F0704030504030204" pitchFamily="34" charset="0"/>
              </a:rPr>
              <a:t>METODI FISIOLOGICI</a:t>
            </a:r>
            <a:endParaRPr lang="it-IT" sz="4000" dirty="0">
              <a:latin typeface="Arial Rounded MT Bold" panose="020F0704030504030204" pitchFamily="34" charset="0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95536" y="1484784"/>
            <a:ext cx="8229600" cy="5040560"/>
          </a:xfrm>
        </p:spPr>
        <p:txBody>
          <a:bodyPr>
            <a:normAutofit fontScale="92500" lnSpcReduction="20000"/>
          </a:bodyPr>
          <a:lstStyle/>
          <a:p>
            <a:r>
              <a:rPr lang="it-IT" dirty="0" smtClean="0">
                <a:latin typeface="Arial Rounded MT Bold" panose="020F0704030504030204" pitchFamily="34" charset="0"/>
              </a:rPr>
              <a:t>Valutano l’effetto del dolore su parametri fisiologici (i più frequenti sono aumento di frequenza cardiaca, frequenza respiratoria, pressione arteriosa, sudorazione palmare, riduzione della saturazione transcutanea di ossigeno). </a:t>
            </a:r>
          </a:p>
          <a:p>
            <a:r>
              <a:rPr lang="it-IT" dirty="0" smtClean="0">
                <a:latin typeface="Arial Rounded MT Bold" panose="020F0704030504030204" pitchFamily="34" charset="0"/>
              </a:rPr>
              <a:t>Non sono in realtà indicatori specifici di dolore, ma misurano lo stress fisico ed emozionale che al dolore si accompagna. </a:t>
            </a:r>
          </a:p>
          <a:p>
            <a:r>
              <a:rPr lang="it-IT" dirty="0" smtClean="0">
                <a:latin typeface="Arial Rounded MT Bold" panose="020F0704030504030204" pitchFamily="34" charset="0"/>
              </a:rPr>
              <a:t>Sono utili in pazienti ove, per età e/o situazione clinica, non è possibile applicare metodi di autovalutazione.</a:t>
            </a:r>
            <a:endParaRPr lang="it-IT" dirty="0">
              <a:latin typeface="Arial Rounded MT Bold" panose="020F0704030504030204" pitchFamily="34" charset="0"/>
            </a:endParaRPr>
          </a:p>
        </p:txBody>
      </p:sp>
      <p:pic>
        <p:nvPicPr>
          <p:cNvPr id="4" name="Segnale acust. registr.">
            <a:hlinkClick r:id="" action="ppaction://media"/>
          </p:cNvPr>
          <p:cNvPicPr>
            <a:picLocks noRot="1" noChangeAspect="1"/>
          </p:cNvPicPr>
          <p:nvPr>
            <a:wavAudioFile r:embed="rId1" name="Segnale acust. registr."/>
          </p:nvPr>
        </p:nvPicPr>
        <p:blipFill>
          <a:blip r:embed="rId3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5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 smtClean="0">
                <a:latin typeface="Arial Rounded MT Bold" pitchFamily="34" charset="0"/>
              </a:rPr>
              <a:t>METODI COMPORTAMENTALI</a:t>
            </a:r>
            <a:endParaRPr lang="it-IT" dirty="0">
              <a:latin typeface="Arial Rounded MT Bold" pitchFamily="34" charset="0"/>
            </a:endParaRPr>
          </a:p>
        </p:txBody>
      </p:sp>
      <p:sp>
        <p:nvSpPr>
          <p:cNvPr id="2" name="Segnaposto contenuto 1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5160066"/>
          </a:xfrm>
        </p:spPr>
        <p:txBody>
          <a:bodyPr>
            <a:noAutofit/>
          </a:bodyPr>
          <a:lstStyle/>
          <a:p>
            <a:r>
              <a:rPr lang="it-IT" sz="2000" dirty="0" smtClean="0">
                <a:latin typeface="Arial Rounded MT Bold" panose="020F0704030504030204" pitchFamily="34" charset="0"/>
              </a:rPr>
              <a:t>Valutano le risposte comportamentali secondarie al dolore.</a:t>
            </a:r>
          </a:p>
          <a:p>
            <a:r>
              <a:rPr lang="it-IT" sz="2000" dirty="0" smtClean="0">
                <a:latin typeface="Arial Rounded MT Bold" panose="020F0704030504030204" pitchFamily="34" charset="0"/>
              </a:rPr>
              <a:t>Non forniscono una valutazione diretta delle caratteristiche quali-quantitative dello stimolo nocicettivo, ma rappresentano la risposta globale (sensoriale ed emozionale) all’esperienza dolorosa. </a:t>
            </a:r>
            <a:endParaRPr lang="it-IT" sz="2000" dirty="0">
              <a:latin typeface="Arial Rounded MT Bold" panose="020F0704030504030204" pitchFamily="34" charset="0"/>
            </a:endParaRPr>
          </a:p>
          <a:p>
            <a:r>
              <a:rPr lang="it-IT" sz="2000" dirty="0" smtClean="0">
                <a:latin typeface="Arial Rounded MT Bold" panose="020F0704030504030204" pitchFamily="34" charset="0"/>
              </a:rPr>
              <a:t>I parametri comportamentali più utilizzati sono la postura, la mimica facciale, il movimento, il pianto, le modificazioni del ritmo circadiano (sonno, alimentazione, relazione...). </a:t>
            </a:r>
            <a:endParaRPr lang="it-IT" sz="2000" dirty="0">
              <a:latin typeface="Arial Rounded MT Bold" panose="020F0704030504030204" pitchFamily="34" charset="0"/>
            </a:endParaRPr>
          </a:p>
          <a:p>
            <a:r>
              <a:rPr lang="it-IT" sz="2000" dirty="0" smtClean="0">
                <a:latin typeface="Arial Rounded MT Bold" panose="020F0704030504030204" pitchFamily="34" charset="0"/>
              </a:rPr>
              <a:t>La valutazione viene eseguita tramite apposite scale validate, che trasformano la globalità dei dati comportamentali (e talvolta anche fisiologici) in </a:t>
            </a:r>
            <a:r>
              <a:rPr lang="it-IT" sz="2000" dirty="0" err="1" smtClean="0">
                <a:latin typeface="Arial Rounded MT Bold" panose="020F0704030504030204" pitchFamily="34" charset="0"/>
              </a:rPr>
              <a:t>items</a:t>
            </a:r>
            <a:r>
              <a:rPr lang="it-IT" sz="2000" dirty="0" smtClean="0">
                <a:latin typeface="Arial Rounded MT Bold" panose="020F0704030504030204" pitchFamily="34" charset="0"/>
              </a:rPr>
              <a:t> numerici oggettivi (trasformano cioè dati qualitativi in dati numerici). </a:t>
            </a:r>
          </a:p>
          <a:p>
            <a:r>
              <a:rPr lang="it-IT" sz="2000" dirty="0" smtClean="0">
                <a:latin typeface="Arial Rounded MT Bold" panose="020F0704030504030204" pitchFamily="34" charset="0"/>
              </a:rPr>
              <a:t>Risultano utili in tutte le età, e soprattutto nei bambini che, per età e/o situazione clinica, non sono in grado di dare un’autovalutazione del dolore e nella misurazione del dolore cronico.</a:t>
            </a:r>
            <a:endParaRPr lang="it-IT" sz="2000" dirty="0">
              <a:latin typeface="Arial Rounded MT Bold" pitchFamily="34" charset="0"/>
            </a:endParaRPr>
          </a:p>
        </p:txBody>
      </p:sp>
      <p:pic>
        <p:nvPicPr>
          <p:cNvPr id="4" name="Segnale acust. registr.">
            <a:hlinkClick r:id="" action="ppaction://media"/>
          </p:cNvPr>
          <p:cNvPicPr>
            <a:picLocks noRot="1" noChangeAspect="1"/>
          </p:cNvPicPr>
          <p:nvPr>
            <a:wavAudioFile r:embed="rId1" name="Segnale acust. registr."/>
          </p:nvPr>
        </p:nvPicPr>
        <p:blipFill>
          <a:blip r:embed="rId3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99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it-IT" dirty="0" smtClean="0"/>
              <a:t> </a:t>
            </a:r>
            <a:r>
              <a:rPr lang="it-IT" sz="4000" dirty="0" smtClean="0">
                <a:latin typeface="Arial Rounded MT Bold" pitchFamily="34" charset="0"/>
              </a:rPr>
              <a:t>ANNI ’90: IL NEONATO “PERSONA”</a:t>
            </a:r>
            <a:endParaRPr lang="it-IT" sz="4000" dirty="0">
              <a:latin typeface="Arial Rounded MT Bold" pitchFamily="34" charset="0"/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 bwMode="auto">
          <a:xfrm>
            <a:off x="251520" y="1268760"/>
            <a:ext cx="6048672" cy="5112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88045" y="1700808"/>
            <a:ext cx="2627754" cy="4320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Segnale acust. registr.">
            <a:hlinkClick r:id="" action="ppaction://media"/>
          </p:cNvPr>
          <p:cNvPicPr>
            <a:picLocks noRot="1" noChangeAspect="1"/>
          </p:cNvPicPr>
          <p:nvPr>
            <a:wavAudioFile r:embed="rId1" name="Segnale acust. registr."/>
          </p:nvPr>
        </p:nvPicPr>
        <p:blipFill>
          <a:blip r:embed="rId6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63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Scale comportamentali</a:t>
            </a:r>
            <a:endParaRPr lang="it-IT" dirty="0"/>
          </a:p>
        </p:txBody>
      </p:sp>
      <p:sp>
        <p:nvSpPr>
          <p:cNvPr id="2" name="Segnaposto contenuto 1"/>
          <p:cNvSpPr>
            <a:spLocks noGrp="1"/>
          </p:cNvSpPr>
          <p:nvPr>
            <p:ph idx="1"/>
          </p:nvPr>
        </p:nvSpPr>
        <p:spPr>
          <a:xfrm>
            <a:off x="642910" y="2000240"/>
            <a:ext cx="3605530" cy="3592657"/>
          </a:xfrm>
          <a:ln>
            <a:solidFill>
              <a:schemeClr val="tx1">
                <a:alpha val="99000"/>
              </a:schemeClr>
            </a:solidFill>
          </a:ln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it-IT" dirty="0" smtClean="0">
                <a:latin typeface="Arial Rounded MT Bold" panose="020F0704030504030204" pitchFamily="34" charset="0"/>
              </a:rPr>
              <a:t>PIPP </a:t>
            </a:r>
          </a:p>
          <a:p>
            <a:pPr>
              <a:lnSpc>
                <a:spcPct val="150000"/>
              </a:lnSpc>
            </a:pPr>
            <a:r>
              <a:rPr lang="it-IT" dirty="0" smtClean="0">
                <a:latin typeface="Arial Rounded MT Bold" panose="020F0704030504030204" pitchFamily="34" charset="0"/>
              </a:rPr>
              <a:t>CRIES </a:t>
            </a:r>
          </a:p>
          <a:p>
            <a:pPr>
              <a:lnSpc>
                <a:spcPct val="150000"/>
              </a:lnSpc>
            </a:pPr>
            <a:r>
              <a:rPr lang="it-IT" dirty="0" smtClean="0">
                <a:latin typeface="Arial Rounded MT Bold" panose="020F0704030504030204" pitchFamily="34" charset="0"/>
              </a:rPr>
              <a:t>FLACC</a:t>
            </a:r>
          </a:p>
          <a:p>
            <a:pPr>
              <a:lnSpc>
                <a:spcPct val="150000"/>
              </a:lnSpc>
            </a:pPr>
            <a:r>
              <a:rPr lang="it-IT" dirty="0" smtClean="0">
                <a:latin typeface="Arial Rounded MT Bold" panose="020F0704030504030204" pitchFamily="34" charset="0"/>
              </a:rPr>
              <a:t>COMFORT</a:t>
            </a:r>
          </a:p>
          <a:p>
            <a:pPr>
              <a:lnSpc>
                <a:spcPct val="150000"/>
              </a:lnSpc>
              <a:buNone/>
            </a:pPr>
            <a:endParaRPr lang="it-IT" dirty="0" smtClean="0">
              <a:latin typeface="Arial Rounded MT Bold" panose="020F0704030504030204" pitchFamily="34" charset="0"/>
            </a:endParaRPr>
          </a:p>
          <a:p>
            <a:endParaRPr lang="it-IT" dirty="0"/>
          </a:p>
        </p:txBody>
      </p:sp>
      <p:sp>
        <p:nvSpPr>
          <p:cNvPr id="4" name="Segnaposto contenuto 1"/>
          <p:cNvSpPr txBox="1">
            <a:spLocks/>
          </p:cNvSpPr>
          <p:nvPr/>
        </p:nvSpPr>
        <p:spPr>
          <a:xfrm>
            <a:off x="4786314" y="2000240"/>
            <a:ext cx="3571900" cy="3571900"/>
          </a:xfrm>
          <a:prstGeom prst="rect">
            <a:avLst/>
          </a:prstGeom>
          <a:ln>
            <a:solidFill>
              <a:schemeClr val="tx1">
                <a:alpha val="99000"/>
              </a:schemeClr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it-IT" dirty="0" smtClean="0">
                <a:latin typeface="Arial Rounded MT Bold" panose="020F0704030504030204" pitchFamily="34" charset="0"/>
              </a:rPr>
              <a:t>CHEOPS </a:t>
            </a:r>
          </a:p>
          <a:p>
            <a:pPr>
              <a:lnSpc>
                <a:spcPct val="150000"/>
              </a:lnSpc>
            </a:pPr>
            <a:r>
              <a:rPr lang="it-IT" dirty="0" smtClean="0">
                <a:latin typeface="Arial Rounded MT Bold" panose="020F0704030504030204" pitchFamily="34" charset="0"/>
              </a:rPr>
              <a:t>NIPS</a:t>
            </a:r>
          </a:p>
          <a:p>
            <a:pPr>
              <a:lnSpc>
                <a:spcPct val="150000"/>
              </a:lnSpc>
            </a:pPr>
            <a:r>
              <a:rPr lang="it-IT" dirty="0" smtClean="0">
                <a:latin typeface="Arial Rounded MT Bold" panose="020F0704030504030204" pitchFamily="34" charset="0"/>
              </a:rPr>
              <a:t>OPS</a:t>
            </a:r>
          </a:p>
          <a:p>
            <a:pPr>
              <a:lnSpc>
                <a:spcPct val="150000"/>
              </a:lnSpc>
            </a:pPr>
            <a:r>
              <a:rPr lang="it-IT" dirty="0" smtClean="0">
                <a:latin typeface="Arial Rounded MT Bold" panose="020F0704030504030204" pitchFamily="34" charset="0"/>
              </a:rPr>
              <a:t>NPASS</a:t>
            </a:r>
          </a:p>
          <a:p>
            <a:endParaRPr lang="it-IT" dirty="0"/>
          </a:p>
        </p:txBody>
      </p:sp>
      <p:pic>
        <p:nvPicPr>
          <p:cNvPr id="5" name="Segnale acust. registr.">
            <a:hlinkClick r:id="" action="ppaction://media"/>
          </p:cNvPr>
          <p:cNvPicPr>
            <a:picLocks noRot="1" noChangeAspect="1"/>
          </p:cNvPicPr>
          <p:nvPr>
            <a:wavAudioFile r:embed="rId1" name="Segnale acust. registr."/>
          </p:nvPr>
        </p:nvPicPr>
        <p:blipFill>
          <a:blip r:embed="rId3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8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23528" y="116632"/>
            <a:ext cx="8229600" cy="1224136"/>
          </a:xfrm>
        </p:spPr>
        <p:txBody>
          <a:bodyPr>
            <a:normAutofit fontScale="90000"/>
          </a:bodyPr>
          <a:lstStyle/>
          <a:p>
            <a:r>
              <a:rPr lang="it-IT" dirty="0" smtClean="0">
                <a:latin typeface="Arial Rounded MT Bold" panose="020F0704030504030204" pitchFamily="34" charset="0"/>
              </a:rPr>
              <a:t/>
            </a:r>
            <a:br>
              <a:rPr lang="it-IT" dirty="0" smtClean="0">
                <a:latin typeface="Arial Rounded MT Bold" panose="020F0704030504030204" pitchFamily="34" charset="0"/>
              </a:rPr>
            </a:br>
            <a:r>
              <a:rPr lang="it-IT" dirty="0" smtClean="0">
                <a:latin typeface="Arial Rounded MT Bold" panose="020F0704030504030204" pitchFamily="34" charset="0"/>
              </a:rPr>
              <a:t>MISURAZIONE DEL DOLORE NEL NEONATO</a:t>
            </a:r>
            <a:br>
              <a:rPr lang="it-IT" dirty="0" smtClean="0">
                <a:latin typeface="Arial Rounded MT Bold" panose="020F0704030504030204" pitchFamily="34" charset="0"/>
              </a:rPr>
            </a:br>
            <a:endParaRPr lang="it-IT" dirty="0">
              <a:latin typeface="Arial Rounded MT Bold" panose="020F0704030504030204" pitchFamily="34" charset="0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5040560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it-IT" sz="1800" dirty="0" smtClean="0">
                <a:latin typeface="Arial Rounded MT Bold" panose="020F0704030504030204" pitchFamily="34" charset="0"/>
              </a:rPr>
              <a:t>La maggiore difficoltà nella valutazione del dolore nel neonato è che il paziente è </a:t>
            </a:r>
            <a:r>
              <a:rPr lang="it-IT" sz="1800" dirty="0" err="1" smtClean="0">
                <a:latin typeface="Arial Rounded MT Bold" panose="020F0704030504030204" pitchFamily="34" charset="0"/>
              </a:rPr>
              <a:t>pre</a:t>
            </a:r>
            <a:r>
              <a:rPr lang="it-IT" sz="1800" dirty="0" smtClean="0">
                <a:latin typeface="Arial Rounded MT Bold" panose="020F0704030504030204" pitchFamily="34" charset="0"/>
              </a:rPr>
              <a:t>-verbale e quindi non può comunicare il proprio dolore. 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it-IT" sz="1800" dirty="0" smtClean="0">
                <a:latin typeface="Arial Rounded MT Bold" panose="020F0704030504030204" pitchFamily="34" charset="0"/>
              </a:rPr>
              <a:t>Le scale </a:t>
            </a:r>
            <a:r>
              <a:rPr lang="it-IT" sz="1800" dirty="0" err="1" smtClean="0">
                <a:latin typeface="Arial Rounded MT Bold" panose="020F0704030504030204" pitchFamily="34" charset="0"/>
              </a:rPr>
              <a:t>algometriche</a:t>
            </a:r>
            <a:r>
              <a:rPr lang="it-IT" sz="1800" dirty="0" smtClean="0">
                <a:latin typeface="Arial Rounded MT Bold" panose="020F0704030504030204" pitchFamily="34" charset="0"/>
              </a:rPr>
              <a:t> neonatali prendono in considerazione le modificazioni fisiologiche e comportamentali indotte dal dolore. </a:t>
            </a:r>
            <a:endParaRPr lang="it-IT" sz="1800" dirty="0">
              <a:latin typeface="Arial Rounded MT Bold" panose="020F0704030504030204" pitchFamily="34" charset="0"/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it-IT" sz="1800" dirty="0" smtClean="0">
                <a:latin typeface="Arial Rounded MT Bold" panose="020F0704030504030204" pitchFamily="34" charset="0"/>
              </a:rPr>
              <a:t>Sono state elaborate scale di tipo monodimensionale (che usano parametri fisiologici o parametri comportamentali) e di tipo pluridimensionale (che usano insieme parametri fisiologici e comportamentali). </a:t>
            </a:r>
            <a:endParaRPr lang="it-IT" sz="1800" dirty="0">
              <a:latin typeface="Arial Rounded MT Bold" panose="020F0704030504030204" pitchFamily="34" charset="0"/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it-IT" sz="1800" dirty="0" smtClean="0">
                <a:latin typeface="Arial Rounded MT Bold" panose="020F0704030504030204" pitchFamily="34" charset="0"/>
              </a:rPr>
              <a:t>Molte sono state validate, ma nessuna è stata adottata universalmente o risulta essere superiore alle altre.</a:t>
            </a:r>
            <a:endParaRPr lang="it-IT" sz="1800" dirty="0">
              <a:latin typeface="Arial Rounded MT Bold" panose="020F0704030504030204" pitchFamily="34" charset="0"/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it-IT" sz="1800" dirty="0" smtClean="0">
                <a:latin typeface="Arial Rounded MT Bold" panose="020F0704030504030204" pitchFamily="34" charset="0"/>
              </a:rPr>
              <a:t>Attualmente le scale utilizzabili e con maggiore evidenza di validità, </a:t>
            </a:r>
            <a:r>
              <a:rPr lang="it-IT" sz="1800" dirty="0" smtClean="0">
                <a:latin typeface="Arial Rounded MT Bold" panose="020F0704030504030204" pitchFamily="34" charset="0"/>
              </a:rPr>
              <a:t>realizzabilità </a:t>
            </a:r>
            <a:r>
              <a:rPr lang="it-IT" sz="1800" dirty="0" smtClean="0">
                <a:latin typeface="Arial Rounded MT Bold" panose="020F0704030504030204" pitchFamily="34" charset="0"/>
              </a:rPr>
              <a:t>e utilità clinica sono: </a:t>
            </a:r>
            <a:br>
              <a:rPr lang="it-IT" sz="1800" dirty="0" smtClean="0">
                <a:latin typeface="Arial Rounded MT Bold" panose="020F0704030504030204" pitchFamily="34" charset="0"/>
              </a:rPr>
            </a:br>
            <a:r>
              <a:rPr lang="it-IT" sz="1800" dirty="0" smtClean="0">
                <a:latin typeface="Arial Rounded MT Bold" panose="020F0704030504030204" pitchFamily="34" charset="0"/>
              </a:rPr>
              <a:t>• PIPP (Premature </a:t>
            </a:r>
            <a:r>
              <a:rPr lang="it-IT" sz="1800" dirty="0" err="1" smtClean="0">
                <a:latin typeface="Arial Rounded MT Bold" panose="020F0704030504030204" pitchFamily="34" charset="0"/>
              </a:rPr>
              <a:t>Infant</a:t>
            </a:r>
            <a:r>
              <a:rPr lang="it-IT" sz="1800" dirty="0" smtClean="0">
                <a:latin typeface="Arial Rounded MT Bold" panose="020F0704030504030204" pitchFamily="34" charset="0"/>
              </a:rPr>
              <a:t> </a:t>
            </a:r>
            <a:r>
              <a:rPr lang="it-IT" sz="1800" dirty="0" err="1" smtClean="0">
                <a:latin typeface="Arial Rounded MT Bold" panose="020F0704030504030204" pitchFamily="34" charset="0"/>
              </a:rPr>
              <a:t>Pain</a:t>
            </a:r>
            <a:r>
              <a:rPr lang="it-IT" sz="1800" dirty="0" smtClean="0">
                <a:latin typeface="Arial Rounded MT Bold" panose="020F0704030504030204" pitchFamily="34" charset="0"/>
              </a:rPr>
              <a:t> </a:t>
            </a:r>
            <a:r>
              <a:rPr lang="it-IT" sz="1800" dirty="0" err="1" smtClean="0">
                <a:latin typeface="Arial Rounded MT Bold" panose="020F0704030504030204" pitchFamily="34" charset="0"/>
              </a:rPr>
              <a:t>Profile</a:t>
            </a:r>
            <a:r>
              <a:rPr lang="it-IT" sz="1800" dirty="0" smtClean="0">
                <a:latin typeface="Arial Rounded MT Bold" panose="020F0704030504030204" pitchFamily="34" charset="0"/>
              </a:rPr>
              <a:t>), per neonato pretermine;</a:t>
            </a:r>
            <a:br>
              <a:rPr lang="it-IT" sz="1800" dirty="0" smtClean="0">
                <a:latin typeface="Arial Rounded MT Bold" panose="020F0704030504030204" pitchFamily="34" charset="0"/>
              </a:rPr>
            </a:br>
            <a:r>
              <a:rPr lang="it-IT" sz="1800" dirty="0" smtClean="0">
                <a:latin typeface="Arial Rounded MT Bold" panose="020F0704030504030204" pitchFamily="34" charset="0"/>
              </a:rPr>
              <a:t>• NPASS (</a:t>
            </a:r>
            <a:r>
              <a:rPr lang="it-IT" sz="1800" dirty="0" err="1" smtClean="0">
                <a:latin typeface="Arial Rounded MT Bold" panose="020F0704030504030204" pitchFamily="34" charset="0"/>
              </a:rPr>
              <a:t>Neonatal</a:t>
            </a:r>
            <a:r>
              <a:rPr lang="it-IT" sz="1800" dirty="0" smtClean="0">
                <a:latin typeface="Arial Rounded MT Bold" panose="020F0704030504030204" pitchFamily="34" charset="0"/>
              </a:rPr>
              <a:t> </a:t>
            </a:r>
            <a:r>
              <a:rPr lang="it-IT" sz="1800" dirty="0" err="1" smtClean="0">
                <a:latin typeface="Arial Rounded MT Bold" panose="020F0704030504030204" pitchFamily="34" charset="0"/>
              </a:rPr>
              <a:t>Pain</a:t>
            </a:r>
            <a:r>
              <a:rPr lang="it-IT" sz="1800" dirty="0" smtClean="0">
                <a:latin typeface="Arial Rounded MT Bold" panose="020F0704030504030204" pitchFamily="34" charset="0"/>
              </a:rPr>
              <a:t> </a:t>
            </a:r>
            <a:r>
              <a:rPr lang="it-IT" sz="1800" dirty="0" err="1" smtClean="0">
                <a:latin typeface="Arial Rounded MT Bold" panose="020F0704030504030204" pitchFamily="34" charset="0"/>
              </a:rPr>
              <a:t>Assessment</a:t>
            </a:r>
            <a:r>
              <a:rPr lang="it-IT" sz="1800" dirty="0" smtClean="0">
                <a:latin typeface="Arial Rounded MT Bold" panose="020F0704030504030204" pitchFamily="34" charset="0"/>
              </a:rPr>
              <a:t> and </a:t>
            </a:r>
            <a:r>
              <a:rPr lang="it-IT" sz="1800" dirty="0" err="1" smtClean="0">
                <a:latin typeface="Arial Rounded MT Bold" panose="020F0704030504030204" pitchFamily="34" charset="0"/>
              </a:rPr>
              <a:t>Sedation</a:t>
            </a:r>
            <a:r>
              <a:rPr lang="it-IT" sz="1800" dirty="0" smtClean="0">
                <a:latin typeface="Arial Rounded MT Bold" panose="020F0704030504030204" pitchFamily="34" charset="0"/>
              </a:rPr>
              <a:t> Scale), per neonato in terapia intensiva neonatale;</a:t>
            </a:r>
            <a:br>
              <a:rPr lang="it-IT" sz="1800" dirty="0" smtClean="0">
                <a:latin typeface="Arial Rounded MT Bold" panose="020F0704030504030204" pitchFamily="34" charset="0"/>
              </a:rPr>
            </a:br>
            <a:r>
              <a:rPr lang="it-IT" sz="1800" dirty="0" smtClean="0">
                <a:latin typeface="Arial Rounded MT Bold" panose="020F0704030504030204" pitchFamily="34" charset="0"/>
              </a:rPr>
              <a:t>• NIPS (</a:t>
            </a:r>
            <a:r>
              <a:rPr lang="it-IT" sz="1800" dirty="0" err="1" smtClean="0">
                <a:latin typeface="Arial Rounded MT Bold" panose="020F0704030504030204" pitchFamily="34" charset="0"/>
              </a:rPr>
              <a:t>Neonatal</a:t>
            </a:r>
            <a:r>
              <a:rPr lang="it-IT" sz="1800" dirty="0" smtClean="0">
                <a:latin typeface="Arial Rounded MT Bold" panose="020F0704030504030204" pitchFamily="34" charset="0"/>
              </a:rPr>
              <a:t> </a:t>
            </a:r>
            <a:r>
              <a:rPr lang="it-IT" sz="1800" dirty="0" err="1" smtClean="0">
                <a:latin typeface="Arial Rounded MT Bold" panose="020F0704030504030204" pitchFamily="34" charset="0"/>
              </a:rPr>
              <a:t>Infant</a:t>
            </a:r>
            <a:r>
              <a:rPr lang="it-IT" sz="1800" dirty="0" smtClean="0">
                <a:latin typeface="Arial Rounded MT Bold" panose="020F0704030504030204" pitchFamily="34" charset="0"/>
              </a:rPr>
              <a:t> </a:t>
            </a:r>
            <a:r>
              <a:rPr lang="it-IT" sz="1800" dirty="0" err="1" smtClean="0">
                <a:latin typeface="Arial Rounded MT Bold" panose="020F0704030504030204" pitchFamily="34" charset="0"/>
              </a:rPr>
              <a:t>Pain</a:t>
            </a:r>
            <a:r>
              <a:rPr lang="it-IT" sz="1800" dirty="0" smtClean="0">
                <a:latin typeface="Arial Rounded MT Bold" panose="020F0704030504030204" pitchFamily="34" charset="0"/>
              </a:rPr>
              <a:t> Scale), per dolore procedurale.</a:t>
            </a:r>
            <a:endParaRPr lang="it-IT" sz="1800" dirty="0">
              <a:latin typeface="Arial Rounded MT Bold" panose="020F0704030504030204" pitchFamily="34" charset="0"/>
            </a:endParaRPr>
          </a:p>
        </p:txBody>
      </p:sp>
      <p:pic>
        <p:nvPicPr>
          <p:cNvPr id="4" name="Segnale acust. registr.">
            <a:hlinkClick r:id="" action="ppaction://media"/>
          </p:cNvPr>
          <p:cNvPicPr>
            <a:picLocks noRot="1" noChangeAspect="1"/>
          </p:cNvPicPr>
          <p:nvPr>
            <a:wavAudioFile r:embed="rId1" name="Segnale acust. registr."/>
          </p:nvPr>
        </p:nvPicPr>
        <p:blipFill>
          <a:blip r:embed="rId3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03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36104"/>
          </a:xfrm>
        </p:spPr>
        <p:txBody>
          <a:bodyPr>
            <a:normAutofit fontScale="90000"/>
          </a:bodyPr>
          <a:lstStyle/>
          <a:p>
            <a:r>
              <a:rPr lang="it-IT" sz="4000" dirty="0" smtClean="0">
                <a:latin typeface="Arial Rounded MT Bold" panose="020F0704030504030204" pitchFamily="34" charset="0"/>
              </a:rPr>
              <a:t>PREMATURE INFANT PAIN PROFILE </a:t>
            </a:r>
            <a:endParaRPr lang="it-IT" sz="4000" dirty="0">
              <a:latin typeface="Arial Rounded MT Bold" panose="020F0704030504030204" pitchFamily="34" charset="0"/>
            </a:endParaRPr>
          </a:p>
        </p:txBody>
      </p:sp>
      <p:sp>
        <p:nvSpPr>
          <p:cNvPr id="2" name="Segnaposto contenuto 1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5400600"/>
          </a:xfrm>
        </p:spPr>
        <p:txBody>
          <a:bodyPr>
            <a:normAutofit fontScale="47500" lnSpcReduction="20000"/>
          </a:bodyPr>
          <a:lstStyle/>
          <a:p>
            <a:r>
              <a:rPr lang="it-IT" sz="4200" dirty="0" smtClean="0">
                <a:latin typeface="Arial Rounded MT Bold" panose="020F0704030504030204" pitchFamily="34" charset="0"/>
              </a:rPr>
              <a:t>“Il Premature </a:t>
            </a:r>
            <a:r>
              <a:rPr lang="it-IT" sz="4200" dirty="0" err="1" smtClean="0">
                <a:latin typeface="Arial Rounded MT Bold" panose="020F0704030504030204" pitchFamily="34" charset="0"/>
              </a:rPr>
              <a:t>Infant</a:t>
            </a:r>
            <a:r>
              <a:rPr lang="it-IT" sz="4200" dirty="0" smtClean="0">
                <a:latin typeface="Arial Rounded MT Bold" panose="020F0704030504030204" pitchFamily="34" charset="0"/>
              </a:rPr>
              <a:t> </a:t>
            </a:r>
            <a:r>
              <a:rPr lang="it-IT" sz="4200" dirty="0" err="1" smtClean="0">
                <a:latin typeface="Arial Rounded MT Bold" panose="020F0704030504030204" pitchFamily="34" charset="0"/>
              </a:rPr>
              <a:t>Pain</a:t>
            </a:r>
            <a:r>
              <a:rPr lang="it-IT" sz="4200" dirty="0" smtClean="0">
                <a:latin typeface="Arial Rounded MT Bold" panose="020F0704030504030204" pitchFamily="34" charset="0"/>
              </a:rPr>
              <a:t> </a:t>
            </a:r>
            <a:r>
              <a:rPr lang="it-IT" sz="4200" dirty="0" err="1" smtClean="0">
                <a:latin typeface="Arial Rounded MT Bold" panose="020F0704030504030204" pitchFamily="34" charset="0"/>
              </a:rPr>
              <a:t>Profile</a:t>
            </a:r>
            <a:r>
              <a:rPr lang="it-IT" sz="4200" dirty="0" smtClean="0">
                <a:latin typeface="Arial Rounded MT Bold" panose="020F0704030504030204" pitchFamily="34" charset="0"/>
              </a:rPr>
              <a:t>, sviluppato nel 1996 da Stevens B e collaboratori, è uno strumento di misura multidimensionale del dolore, composto da 7 voci, ampiamente utilizzato per valutare il dolore acuto nei neonati.</a:t>
            </a:r>
          </a:p>
          <a:p>
            <a:r>
              <a:rPr lang="it-IT" sz="4200" dirty="0" smtClean="0">
                <a:latin typeface="Arial Rounded MT Bold" panose="020F0704030504030204" pitchFamily="34" charset="0"/>
              </a:rPr>
              <a:t>Utilizzato per misurare il dolore da procedura in neonati d’età gestazionale compresa fra 28 e 36 settimane.</a:t>
            </a:r>
          </a:p>
          <a:p>
            <a:r>
              <a:rPr lang="it-IT" sz="4200" dirty="0" smtClean="0">
                <a:latin typeface="Arial Rounded MT Bold" panose="020F0704030504030204" pitchFamily="34" charset="0"/>
              </a:rPr>
              <a:t>La scala valuta tre aspetti comportamentali del neonato (aggrottamento delle sopracciglia, </a:t>
            </a:r>
            <a:r>
              <a:rPr lang="it-IT" sz="4200" dirty="0" err="1" smtClean="0">
                <a:latin typeface="Arial Rounded MT Bold" panose="020F0704030504030204" pitchFamily="34" charset="0"/>
              </a:rPr>
              <a:t>strizzamento</a:t>
            </a:r>
            <a:r>
              <a:rPr lang="it-IT" sz="4200" dirty="0" smtClean="0">
                <a:latin typeface="Arial Rounded MT Bold" panose="020F0704030504030204" pitchFamily="34" charset="0"/>
              </a:rPr>
              <a:t> degli occhi e mimica facciale), due aspetti fisiologici (frequenza cardiaca e saturazione periferica di ossigeno) e due aspetti di contesto (età gestazionale e stato comportamentale).</a:t>
            </a:r>
          </a:p>
          <a:p>
            <a:r>
              <a:rPr lang="it-IT" sz="4200" dirty="0" smtClean="0">
                <a:latin typeface="Arial Rounded MT Bold" panose="020F0704030504030204" pitchFamily="34" charset="0"/>
              </a:rPr>
              <a:t>Tutte le voci previste dalla scala presentano un punteggio che va da 0 a 3; Il punteggio finale va da 0 a 21 per i neonati di 28 settimane di età gestazionale e da 0 a 18 per i bambini a termine. </a:t>
            </a:r>
          </a:p>
          <a:p>
            <a:r>
              <a:rPr lang="it-IT" sz="4200" dirty="0" smtClean="0">
                <a:latin typeface="Arial Rounded MT Bold" panose="020F0704030504030204" pitchFamily="34" charset="0"/>
              </a:rPr>
              <a:t> Anche se la scala PIPP è stata ampiamente validata per i neonati sia </a:t>
            </a:r>
            <a:r>
              <a:rPr lang="it-IT" sz="4200" dirty="0" err="1" smtClean="0">
                <a:latin typeface="Arial Rounded MT Bold" panose="020F0704030504030204" pitchFamily="34" charset="0"/>
              </a:rPr>
              <a:t>pretermine</a:t>
            </a:r>
            <a:r>
              <a:rPr lang="it-IT" sz="4200" dirty="0" smtClean="0">
                <a:latin typeface="Arial Rounded MT Bold" panose="020F0704030504030204" pitchFamily="34" charset="0"/>
              </a:rPr>
              <a:t> sia a termine, i dati relativi alla sua affidabilità nei neonati di età inferiore alle 32 settimane e alla sua applicabilità nelle terapie intensive neonatali sono scarsi (</a:t>
            </a:r>
            <a:r>
              <a:rPr lang="it-IT" sz="4200" dirty="0" err="1" smtClean="0">
                <a:latin typeface="Arial Rounded MT Bold" panose="020F0704030504030204" pitchFamily="34" charset="0"/>
              </a:rPr>
              <a:t>Gibbins</a:t>
            </a:r>
            <a:r>
              <a:rPr lang="it-IT" sz="4200" dirty="0" smtClean="0">
                <a:latin typeface="Arial Rounded MT Bold" panose="020F0704030504030204" pitchFamily="34" charset="0"/>
              </a:rPr>
              <a:t> S </a:t>
            </a:r>
            <a:r>
              <a:rPr lang="it-IT" sz="4200" dirty="0" err="1" smtClean="0">
                <a:latin typeface="Arial Rounded MT Bold" panose="020F0704030504030204" pitchFamily="34" charset="0"/>
              </a:rPr>
              <a:t>et</a:t>
            </a:r>
            <a:r>
              <a:rPr lang="it-IT" sz="4200" dirty="0" smtClean="0">
                <a:latin typeface="Arial Rounded MT Bold" panose="020F0704030504030204" pitchFamily="34" charset="0"/>
              </a:rPr>
              <a:t> al., 2014).</a:t>
            </a:r>
          </a:p>
          <a:p>
            <a:endParaRPr lang="it-IT" dirty="0"/>
          </a:p>
        </p:txBody>
      </p:sp>
      <p:pic>
        <p:nvPicPr>
          <p:cNvPr id="4" name="Segnale acust. registr.">
            <a:hlinkClick r:id="" action="ppaction://media"/>
          </p:cNvPr>
          <p:cNvPicPr>
            <a:picLocks noRot="1" noChangeAspect="1"/>
          </p:cNvPicPr>
          <p:nvPr>
            <a:wavAudioFile r:embed="rId1" name="Segnale acust. registr."/>
          </p:nvPr>
        </p:nvPicPr>
        <p:blipFill>
          <a:blip r:embed="rId3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2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67544" y="404663"/>
            <a:ext cx="8208912" cy="6128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Segnale acust. registr.">
            <a:hlinkClick r:id="" action="ppaction://media"/>
          </p:cNvPr>
          <p:cNvPicPr>
            <a:picLocks noRot="1" noChangeAspect="1"/>
          </p:cNvPicPr>
          <p:nvPr>
            <a:wavAudioFile r:embed="rId1" name="Segnale acust. registr."/>
          </p:nvPr>
        </p:nvPicPr>
        <p:blipFill>
          <a:blip r:embed="rId4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82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/>
          <p:cNvSpPr>
            <a:spLocks noGrp="1"/>
          </p:cNvSpPr>
          <p:nvPr>
            <p:ph type="title"/>
          </p:nvPr>
        </p:nvSpPr>
        <p:spPr>
          <a:xfrm>
            <a:off x="395536" y="116632"/>
            <a:ext cx="8229600" cy="922114"/>
          </a:xfrm>
        </p:spPr>
        <p:txBody>
          <a:bodyPr>
            <a:normAutofit fontScale="90000"/>
          </a:bodyPr>
          <a:lstStyle/>
          <a:p>
            <a:r>
              <a:rPr lang="it-IT" sz="4000" dirty="0" smtClean="0">
                <a:latin typeface="Arial Rounded MT Bold" panose="020F0704030504030204" pitchFamily="34" charset="0"/>
              </a:rPr>
              <a:t>PREMATURE INFANT PAIN PROFILE </a:t>
            </a:r>
            <a:endParaRPr lang="it-IT" sz="4000" dirty="0">
              <a:latin typeface="Arial Rounded MT Bold" panose="020F0704030504030204" pitchFamily="34" charset="0"/>
            </a:endParaRPr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142844" y="1000108"/>
            <a:ext cx="8842004" cy="5572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Segnale acust. registr.">
            <a:hlinkClick r:id="" action="ppaction://media"/>
          </p:cNvPr>
          <p:cNvPicPr>
            <a:picLocks noRot="1" noChangeAspect="1"/>
          </p:cNvPicPr>
          <p:nvPr>
            <a:wavAudioFile r:embed="rId1" name="Segnale acust. registr."/>
          </p:nvPr>
        </p:nvPicPr>
        <p:blipFill>
          <a:blip r:embed="rId4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 smtClean="0">
                <a:latin typeface="Arial Rounded MT Bold" pitchFamily="34" charset="0"/>
              </a:rPr>
              <a:t>CRYING REQUIRES O2 INCREASED VITAL SIGNS EXPRESSION SLEEPLESS [CRIES]</a:t>
            </a:r>
            <a:endParaRPr lang="en-US" sz="2800" dirty="0">
              <a:latin typeface="Arial Rounded MT Bold" pitchFamily="34" charset="0"/>
            </a:endParaRPr>
          </a:p>
        </p:txBody>
      </p:sp>
      <p:sp>
        <p:nvSpPr>
          <p:cNvPr id="2" name="Segnaposto contenuto 1"/>
          <p:cNvSpPr>
            <a:spLocks noGrp="1"/>
          </p:cNvSpPr>
          <p:nvPr>
            <p:ph idx="1"/>
          </p:nvPr>
        </p:nvSpPr>
        <p:spPr>
          <a:xfrm>
            <a:off x="457200" y="1500174"/>
            <a:ext cx="8229600" cy="5072098"/>
          </a:xfrm>
        </p:spPr>
        <p:txBody>
          <a:bodyPr>
            <a:noAutofit/>
          </a:bodyPr>
          <a:lstStyle/>
          <a:p>
            <a:r>
              <a:rPr lang="it-IT" sz="2400" dirty="0" smtClean="0">
                <a:latin typeface="Arial Rounded MT Bold" pitchFamily="34" charset="0"/>
              </a:rPr>
              <a:t>Utilizzata per misurare il dolore post-operatorio in neonati dalle 32 alle 60 settimane. </a:t>
            </a:r>
          </a:p>
          <a:p>
            <a:r>
              <a:rPr lang="it-IT" sz="2400" dirty="0" smtClean="0">
                <a:latin typeface="Arial Rounded MT Bold" pitchFamily="34" charset="0"/>
              </a:rPr>
              <a:t>Gli indici considerati sono: pianto, necessità di O2 per un livello di saturazione &gt; 95%, aumento degli indici vitali, espressione facciale, insonnia.</a:t>
            </a:r>
          </a:p>
          <a:p>
            <a:r>
              <a:rPr lang="it-IT" sz="2400" dirty="0" smtClean="0">
                <a:latin typeface="Arial Rounded MT Bold" pitchFamily="34" charset="0"/>
              </a:rPr>
              <a:t>Da utilizzare nel neonato sottoposto ad intervento  chirurgico, non intubato e non ventilato meccanicamente.</a:t>
            </a:r>
          </a:p>
          <a:p>
            <a:r>
              <a:rPr lang="it-IT" sz="2400" dirty="0" smtClean="0">
                <a:latin typeface="Arial Rounded MT Bold" pitchFamily="34" charset="0"/>
              </a:rPr>
              <a:t>Il numero totale di item è pari a 5, con un punteggio da 0 a 2.</a:t>
            </a:r>
          </a:p>
          <a:p>
            <a:r>
              <a:rPr lang="it-IT" sz="2400" dirty="0" smtClean="0">
                <a:latin typeface="Arial Rounded MT Bold" pitchFamily="34" charset="0"/>
              </a:rPr>
              <a:t>Il punteggio totale del CRIES superiore a 5 è indice di dolore</a:t>
            </a:r>
            <a:endParaRPr lang="it-IT" sz="2400" dirty="0">
              <a:latin typeface="Arial Rounded MT Bold" pitchFamily="34" charset="0"/>
            </a:endParaRPr>
          </a:p>
        </p:txBody>
      </p:sp>
      <p:pic>
        <p:nvPicPr>
          <p:cNvPr id="4" name="Segnale acust. registr.">
            <a:hlinkClick r:id="" action="ppaction://media"/>
          </p:cNvPr>
          <p:cNvPicPr>
            <a:picLocks noRot="1" noChangeAspect="1"/>
          </p:cNvPicPr>
          <p:nvPr>
            <a:wavAudioFile r:embed="rId1" name="Segnale acust. registr."/>
          </p:nvPr>
        </p:nvPicPr>
        <p:blipFill>
          <a:blip r:embed="rId3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26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/>
          <p:cNvSpPr>
            <a:spLocks noGrp="1"/>
          </p:cNvSpPr>
          <p:nvPr>
            <p:ph type="title"/>
          </p:nvPr>
        </p:nvSpPr>
        <p:spPr>
          <a:xfrm>
            <a:off x="3203848" y="116632"/>
            <a:ext cx="2376264" cy="936104"/>
          </a:xfrm>
        </p:spPr>
        <p:txBody>
          <a:bodyPr/>
          <a:lstStyle/>
          <a:p>
            <a:r>
              <a:rPr lang="it-IT" dirty="0" smtClean="0">
                <a:latin typeface="Arial Rounded MT Bold" panose="020F0704030504030204" pitchFamily="34" charset="0"/>
              </a:rPr>
              <a:t>CRIES</a:t>
            </a:r>
            <a:endParaRPr lang="it-IT" dirty="0">
              <a:latin typeface="Arial Rounded MT Bold" panose="020F0704030504030204" pitchFamily="34" charset="0"/>
            </a:endParaRPr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214282" y="1142984"/>
            <a:ext cx="8756258" cy="542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Segnale acust. registr.">
            <a:hlinkClick r:id="" action="ppaction://media"/>
          </p:cNvPr>
          <p:cNvPicPr>
            <a:picLocks noRot="1" noChangeAspect="1"/>
          </p:cNvPicPr>
          <p:nvPr>
            <a:wavAudioFile r:embed="rId1" name="Segnale acust. registr."/>
          </p:nvPr>
        </p:nvPicPr>
        <p:blipFill>
          <a:blip r:embed="rId4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5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/>
          <p:cNvSpPr>
            <a:spLocks noGrp="1"/>
          </p:cNvSpPr>
          <p:nvPr>
            <p:ph type="title"/>
          </p:nvPr>
        </p:nvSpPr>
        <p:spPr>
          <a:xfrm>
            <a:off x="2987824" y="116632"/>
            <a:ext cx="2674640" cy="720080"/>
          </a:xfrm>
        </p:spPr>
        <p:txBody>
          <a:bodyPr>
            <a:normAutofit/>
          </a:bodyPr>
          <a:lstStyle/>
          <a:p>
            <a:r>
              <a:rPr lang="it-IT" sz="4000" dirty="0" smtClean="0">
                <a:latin typeface="Arial Rounded MT Bold" panose="020F0704030504030204" pitchFamily="34" charset="0"/>
              </a:rPr>
              <a:t>FLACC</a:t>
            </a:r>
            <a:endParaRPr lang="it-IT" sz="4000" dirty="0">
              <a:latin typeface="Arial Rounded MT Bold" panose="020F0704030504030204" pitchFamily="34" charset="0"/>
            </a:endParaRPr>
          </a:p>
        </p:txBody>
      </p:sp>
      <p:sp>
        <p:nvSpPr>
          <p:cNvPr id="2" name="Segnaposto contenuto 1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5544616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it-IT" dirty="0" smtClean="0">
                <a:latin typeface="Arial Rounded MT Bold" panose="020F0704030504030204" pitchFamily="34" charset="0"/>
              </a:rPr>
              <a:t>Indicata per la valutazione del dolore nel neonato e nel bambino fino a 3 anni d’età.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it-IT" dirty="0" smtClean="0">
                <a:latin typeface="Arial Rounded MT Bold" panose="020F0704030504030204" pitchFamily="34" charset="0"/>
              </a:rPr>
              <a:t>Trova ampia applicazione in ambito clinico grazie sia alla sua accuratezza che alla facile applicabilità. 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it-IT" dirty="0" err="1" smtClean="0">
                <a:latin typeface="Arial Rounded MT Bold" panose="020F0704030504030204" pitchFamily="34" charset="0"/>
              </a:rPr>
              <a:t>Utlilizza</a:t>
            </a:r>
            <a:r>
              <a:rPr lang="it-IT" dirty="0" smtClean="0">
                <a:latin typeface="Arial Rounded MT Bold" panose="020F0704030504030204" pitchFamily="34" charset="0"/>
              </a:rPr>
              <a:t> 5 </a:t>
            </a:r>
            <a:r>
              <a:rPr lang="it-IT" dirty="0" err="1" smtClean="0">
                <a:latin typeface="Arial Rounded MT Bold" panose="020F0704030504030204" pitchFamily="34" charset="0"/>
              </a:rPr>
              <a:t>items</a:t>
            </a:r>
            <a:r>
              <a:rPr lang="it-IT" dirty="0" smtClean="0">
                <a:latin typeface="Arial Rounded MT Bold" panose="020F0704030504030204" pitchFamily="34" charset="0"/>
              </a:rPr>
              <a:t>: Volto(V); Gambe (G); Attività(A); Pianto(P); </a:t>
            </a:r>
            <a:r>
              <a:rPr lang="it-IT" dirty="0" err="1" smtClean="0">
                <a:latin typeface="Arial Rounded MT Bold" panose="020F0704030504030204" pitchFamily="34" charset="0"/>
              </a:rPr>
              <a:t>Consolabilità</a:t>
            </a:r>
            <a:r>
              <a:rPr lang="it-IT" dirty="0" smtClean="0">
                <a:latin typeface="Arial Rounded MT Bold" panose="020F0704030504030204" pitchFamily="34" charset="0"/>
              </a:rPr>
              <a:t>(C), ciascuno con un punteggio da 0 a 2.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it-IT" dirty="0" smtClean="0">
                <a:latin typeface="Arial Rounded MT Bold" panose="020F0704030504030204" pitchFamily="34" charset="0"/>
              </a:rPr>
              <a:t>Il punteggio totale varia tra 0 e 10.</a:t>
            </a:r>
            <a:endParaRPr lang="it-IT" dirty="0">
              <a:latin typeface="Arial Rounded MT Bold" panose="020F0704030504030204" pitchFamily="34" charset="0"/>
            </a:endParaRPr>
          </a:p>
        </p:txBody>
      </p:sp>
      <p:pic>
        <p:nvPicPr>
          <p:cNvPr id="4" name="Segnale acust. registr.">
            <a:hlinkClick r:id="" action="ppaction://media"/>
          </p:cNvPr>
          <p:cNvPicPr>
            <a:picLocks noRot="1" noChangeAspect="1"/>
          </p:cNvPicPr>
          <p:nvPr>
            <a:wavAudioFile r:embed="rId1" name="Segnale acust. registr."/>
          </p:nvPr>
        </p:nvPicPr>
        <p:blipFill>
          <a:blip r:embed="rId4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 bwMode="auto">
          <a:xfrm>
            <a:off x="251519" y="260648"/>
            <a:ext cx="8766599" cy="6336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Segnale acust. registr.">
            <a:hlinkClick r:id="" action="ppaction://media"/>
          </p:cNvPr>
          <p:cNvPicPr>
            <a:picLocks noRot="1" noChangeAspect="1"/>
          </p:cNvPicPr>
          <p:nvPr>
            <a:wavAudioFile r:embed="rId1" name="Segnale acust. registr."/>
          </p:nvPr>
        </p:nvPicPr>
        <p:blipFill>
          <a:blip r:embed="rId4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7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85720" y="1142960"/>
            <a:ext cx="8501122" cy="5715040"/>
          </a:xfrm>
        </p:spPr>
        <p:txBody>
          <a:bodyPr/>
          <a:lstStyle/>
          <a:p>
            <a:pPr>
              <a:buNone/>
            </a:pPr>
            <a:r>
              <a:rPr lang="it-IT" dirty="0" smtClean="0"/>
              <a:t>    </a:t>
            </a:r>
            <a:r>
              <a:rPr lang="it-IT" dirty="0" smtClean="0">
                <a:latin typeface="Arial Rounded MT Bold" pitchFamily="34" charset="0"/>
              </a:rPr>
              <a:t>La </a:t>
            </a:r>
            <a:r>
              <a:rPr lang="it-IT" sz="4000" dirty="0" smtClean="0">
                <a:latin typeface="Arial Rounded MT Bold" pitchFamily="34" charset="0"/>
              </a:rPr>
              <a:t>scala FLACC è utilizzabile per bambini d’età inferiore ai 3 anni, o per bambini che a causa di deficit motori o cognitivi non possono fornire una valutazione soggettiva del dolore.</a:t>
            </a:r>
            <a:endParaRPr lang="it-IT" sz="4000" dirty="0">
              <a:latin typeface="Arial Rounded MT Bold" pitchFamily="34" charset="0"/>
            </a:endParaRPr>
          </a:p>
        </p:txBody>
      </p:sp>
      <p:pic>
        <p:nvPicPr>
          <p:cNvPr id="5" name="Segnale acust. registr.">
            <a:hlinkClick r:id="" action="ppaction://media"/>
          </p:cNvPr>
          <p:cNvPicPr>
            <a:picLocks noRot="1" noChangeAspect="1"/>
          </p:cNvPicPr>
          <p:nvPr>
            <a:wavAudioFile r:embed="rId1" name="Segnale acust. registr."/>
          </p:nvPr>
        </p:nvPicPr>
        <p:blipFill>
          <a:blip r:embed="rId3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6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/>
          <p:cNvSpPr>
            <a:spLocks noGrp="1"/>
          </p:cNvSpPr>
          <p:nvPr>
            <p:ph type="title"/>
          </p:nvPr>
        </p:nvSpPr>
        <p:spPr>
          <a:xfrm>
            <a:off x="3000364" y="0"/>
            <a:ext cx="3114668" cy="1143000"/>
          </a:xfrm>
        </p:spPr>
        <p:txBody>
          <a:bodyPr>
            <a:normAutofit/>
          </a:bodyPr>
          <a:lstStyle/>
          <a:p>
            <a:r>
              <a:rPr lang="it-IT" sz="4000" dirty="0" smtClean="0">
                <a:latin typeface="Arial Rounded MT Bold" pitchFamily="34" charset="0"/>
              </a:rPr>
              <a:t>DOLORE</a:t>
            </a:r>
            <a:endParaRPr lang="it-IT" sz="4000" dirty="0">
              <a:latin typeface="Arial Rounded MT Bold" pitchFamily="34" charset="0"/>
            </a:endParaRPr>
          </a:p>
        </p:txBody>
      </p:sp>
      <p:sp>
        <p:nvSpPr>
          <p:cNvPr id="2" name="Segnaposto contenuto 1"/>
          <p:cNvSpPr>
            <a:spLocks noGrp="1"/>
          </p:cNvSpPr>
          <p:nvPr>
            <p:ph idx="1"/>
          </p:nvPr>
        </p:nvSpPr>
        <p:spPr>
          <a:xfrm>
            <a:off x="500034" y="1071546"/>
            <a:ext cx="8229600" cy="5072098"/>
          </a:xfrm>
        </p:spPr>
        <p:txBody>
          <a:bodyPr/>
          <a:lstStyle/>
          <a:p>
            <a:pPr>
              <a:buFont typeface="Wingdings" pitchFamily="2" charset="2"/>
              <a:buChar char="v"/>
            </a:pPr>
            <a:r>
              <a:rPr lang="it-IT" dirty="0" smtClean="0">
                <a:latin typeface="Arial Rounded MT Bold" pitchFamily="34" charset="0"/>
              </a:rPr>
              <a:t> sintomo di presentazione di molte patologie</a:t>
            </a:r>
          </a:p>
          <a:p>
            <a:pPr>
              <a:buNone/>
            </a:pPr>
            <a:endParaRPr lang="it-IT" dirty="0" smtClean="0">
              <a:latin typeface="Arial Rounded MT Bold" pitchFamily="34" charset="0"/>
            </a:endParaRPr>
          </a:p>
          <a:p>
            <a:pPr>
              <a:buFont typeface="Wingdings" pitchFamily="2" charset="2"/>
              <a:buChar char="v"/>
            </a:pPr>
            <a:r>
              <a:rPr lang="it-IT" dirty="0" smtClean="0">
                <a:latin typeface="Arial Rounded MT Bold" pitchFamily="34" charset="0"/>
              </a:rPr>
              <a:t> considerato il 5° segno vitale </a:t>
            </a:r>
          </a:p>
          <a:p>
            <a:pPr lvl="3">
              <a:buFont typeface="Arial" pitchFamily="34" charset="0"/>
              <a:buChar char="•"/>
            </a:pPr>
            <a:r>
              <a:rPr lang="it-IT" sz="2400" dirty="0" smtClean="0">
                <a:latin typeface="Arial Rounded MT Bold" pitchFamily="34" charset="0"/>
              </a:rPr>
              <a:t>FC, FR, circolo, coscienza, dolore</a:t>
            </a:r>
          </a:p>
          <a:p>
            <a:pPr lvl="3">
              <a:buNone/>
            </a:pPr>
            <a:endParaRPr lang="it-IT" dirty="0" smtClean="0">
              <a:latin typeface="Arial Rounded MT Bold" pitchFamily="34" charset="0"/>
            </a:endParaRPr>
          </a:p>
          <a:p>
            <a:pPr>
              <a:buFont typeface="Wingdings" pitchFamily="2" charset="2"/>
              <a:buChar char="v"/>
            </a:pPr>
            <a:r>
              <a:rPr lang="it-IT" dirty="0" smtClean="0">
                <a:latin typeface="Arial Rounded MT Bold" pitchFamily="34" charset="0"/>
              </a:rPr>
              <a:t> causa di accesso in P.S. nel 61,2% dei casi, in 1/3 come sintomo principale</a:t>
            </a:r>
          </a:p>
          <a:p>
            <a:endParaRPr lang="it-IT" dirty="0"/>
          </a:p>
        </p:txBody>
      </p:sp>
      <p:pic>
        <p:nvPicPr>
          <p:cNvPr id="4" name="Segnale acust. registr.">
            <a:hlinkClick r:id="" action="ppaction://media"/>
          </p:cNvPr>
          <p:cNvPicPr>
            <a:picLocks noRot="1" noChangeAspect="1"/>
          </p:cNvPicPr>
          <p:nvPr>
            <a:wavAudioFile r:embed="rId1" name="Segnale acust. registr."/>
          </p:nvPr>
        </p:nvPicPr>
        <p:blipFill>
          <a:blip r:embed="rId3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68609" name="Picture 1" descr="C:\Users\Anna\Desktop\foto x slaid\81012232-vestiti-da-bambino-che-piange-icona-illustrazione-vettoriale-illustrazione-grafica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286644" y="1643050"/>
            <a:ext cx="1574556" cy="228777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89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>
                <a:latin typeface="Arial Rounded MT Bold" panose="020F0704030504030204" pitchFamily="34" charset="0"/>
              </a:rPr>
              <a:t>COMFORT Scale</a:t>
            </a:r>
            <a:endParaRPr lang="it-IT" dirty="0">
              <a:latin typeface="Arial Rounded MT Bold" panose="020F0704030504030204" pitchFamily="34" charset="0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83568" y="1628800"/>
            <a:ext cx="7848872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dirty="0" smtClean="0">
                <a:latin typeface="Arial Rounded MT Bold" panose="020F0704030504030204" pitchFamily="34" charset="0"/>
              </a:rPr>
              <a:t>Utilizzata per stimare il dolore post-operatorio, dall’età neonatale in avanti. La scala misura: stato di allerta,calma/agitazione, risposta respiratoria, movimenti  corporei, ritmo cardiaco, tono muscolare, tensione facciale,  pressione arteriosa. Ogni item può andare 0 a 2.</a:t>
            </a:r>
            <a:endParaRPr lang="it-IT" dirty="0">
              <a:latin typeface="Arial Rounded MT Bold" panose="020F0704030504030204" pitchFamily="34" charset="0"/>
            </a:endParaRPr>
          </a:p>
        </p:txBody>
      </p:sp>
      <p:pic>
        <p:nvPicPr>
          <p:cNvPr id="5" name="Segnale acust. registr.">
            <a:hlinkClick r:id="" action="ppaction://media"/>
          </p:cNvPr>
          <p:cNvPicPr>
            <a:picLocks noRot="1" noChangeAspect="1"/>
          </p:cNvPicPr>
          <p:nvPr>
            <a:wavAudioFile r:embed="rId1" name="Segnale acust. registr."/>
          </p:nvPr>
        </p:nvPicPr>
        <p:blipFill>
          <a:blip r:embed="rId3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53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28800"/>
          </a:xfrm>
        </p:spPr>
        <p:txBody>
          <a:bodyPr>
            <a:noAutofit/>
          </a:bodyPr>
          <a:lstStyle/>
          <a:p>
            <a:r>
              <a:rPr lang="en-US" sz="3600" dirty="0" smtClean="0">
                <a:latin typeface="Arial Rounded MT Bold" panose="020F0704030504030204" pitchFamily="34" charset="0"/>
              </a:rPr>
              <a:t>CHILDREN’S HOSPITAL OF EASTERN ONTARIO PAIN SCALE (CHEOPS)</a:t>
            </a:r>
            <a:endParaRPr lang="en-US" sz="3600" dirty="0">
              <a:latin typeface="Arial Rounded MT Bold" panose="020F0704030504030204" pitchFamily="34" charset="0"/>
            </a:endParaRPr>
          </a:p>
        </p:txBody>
      </p:sp>
      <p:sp>
        <p:nvSpPr>
          <p:cNvPr id="2" name="Segnaposto contenuto 1"/>
          <p:cNvSpPr>
            <a:spLocks noGrp="1"/>
          </p:cNvSpPr>
          <p:nvPr>
            <p:ph idx="1"/>
          </p:nvPr>
        </p:nvSpPr>
        <p:spPr>
          <a:xfrm>
            <a:off x="467544" y="1772816"/>
            <a:ext cx="8229600" cy="4853136"/>
          </a:xfrm>
          <a:ln>
            <a:noFill/>
          </a:ln>
        </p:spPr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it-IT" sz="2700" b="1" dirty="0" smtClean="0">
                <a:latin typeface="Arial Rounded MT Bold" panose="020F0704030504030204" pitchFamily="34" charset="0"/>
              </a:rPr>
              <a:t>La scala CHEOPS (</a:t>
            </a:r>
            <a:r>
              <a:rPr lang="it-IT" sz="2700" b="1" dirty="0" err="1" smtClean="0">
                <a:latin typeface="Arial Rounded MT Bold" panose="020F0704030504030204" pitchFamily="34" charset="0"/>
              </a:rPr>
              <a:t>Children’s</a:t>
            </a:r>
            <a:r>
              <a:rPr lang="it-IT" sz="2700" b="1" dirty="0" smtClean="0">
                <a:latin typeface="Arial Rounded MT Bold" panose="020F0704030504030204" pitchFamily="34" charset="0"/>
              </a:rPr>
              <a:t> Hospital </a:t>
            </a:r>
            <a:r>
              <a:rPr lang="it-IT" sz="2700" b="1" dirty="0" err="1" smtClean="0">
                <a:latin typeface="Arial Rounded MT Bold" panose="020F0704030504030204" pitchFamily="34" charset="0"/>
              </a:rPr>
              <a:t>Eastern</a:t>
            </a:r>
            <a:r>
              <a:rPr lang="it-IT" sz="2700" b="1" dirty="0" smtClean="0">
                <a:latin typeface="Arial Rounded MT Bold" panose="020F0704030504030204" pitchFamily="34" charset="0"/>
              </a:rPr>
              <a:t> Ontario </a:t>
            </a:r>
            <a:r>
              <a:rPr lang="it-IT" sz="2700" b="1" dirty="0" err="1" smtClean="0">
                <a:latin typeface="Arial Rounded MT Bold" panose="020F0704030504030204" pitchFamily="34" charset="0"/>
              </a:rPr>
              <a:t>Pain</a:t>
            </a:r>
            <a:r>
              <a:rPr lang="it-IT" sz="2700" b="1" dirty="0" smtClean="0">
                <a:latin typeface="Arial Rounded MT Bold" panose="020F0704030504030204" pitchFamily="34" charset="0"/>
              </a:rPr>
              <a:t> Scale)</a:t>
            </a:r>
            <a:r>
              <a:rPr lang="it-IT" sz="2700" dirty="0" smtClean="0">
                <a:latin typeface="Arial Rounded MT Bold" panose="020F0704030504030204" pitchFamily="34" charset="0"/>
              </a:rPr>
              <a:t>, ideata nel 1985 da </a:t>
            </a:r>
            <a:r>
              <a:rPr lang="it-IT" sz="2700" dirty="0" err="1" smtClean="0">
                <a:latin typeface="Arial Rounded MT Bold" panose="020F0704030504030204" pitchFamily="34" charset="0"/>
              </a:rPr>
              <a:t>McGrath</a:t>
            </a:r>
            <a:r>
              <a:rPr lang="it-IT" sz="2700" dirty="0" smtClean="0">
                <a:latin typeface="Arial Rounded MT Bold" panose="020F0704030504030204" pitchFamily="34" charset="0"/>
              </a:rPr>
              <a:t> PJ et al. è utilizzata per l’analisi del dolore postoperatorio e/o procedurale in bambini con età compresa fra 1 e 7 anni.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it-IT" sz="2700" dirty="0" smtClean="0">
                <a:latin typeface="Arial Rounded MT Bold" panose="020F0704030504030204" pitchFamily="34" charset="0"/>
              </a:rPr>
              <a:t>Gli </a:t>
            </a:r>
            <a:r>
              <a:rPr lang="it-IT" sz="2700" dirty="0" err="1" smtClean="0">
                <a:latin typeface="Arial Rounded MT Bold" panose="020F0704030504030204" pitchFamily="34" charset="0"/>
              </a:rPr>
              <a:t>items</a:t>
            </a:r>
            <a:r>
              <a:rPr lang="it-IT" sz="2700" dirty="0" smtClean="0">
                <a:latin typeface="Arial Rounded MT Bold" panose="020F0704030504030204" pitchFamily="34" charset="0"/>
              </a:rPr>
              <a:t> cui fa riferimento sono 6: pianto, espressione facciale, espressione verbale, tronco, contatto, movimento delle gambe 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it-IT" sz="2700" dirty="0" smtClean="0">
                <a:latin typeface="Arial Rounded MT Bold" panose="020F0704030504030204" pitchFamily="34" charset="0"/>
              </a:rPr>
              <a:t>Ognuno di questi ITEM ha punteggi variabili e possono insieme dare uno score totale che oscilla da un minimo di 4 (dolore nullo) ad un massimo di 13 (dolore massimo). </a:t>
            </a:r>
          </a:p>
        </p:txBody>
      </p:sp>
      <p:pic>
        <p:nvPicPr>
          <p:cNvPr id="6" name="Segnale acust. registr.">
            <a:hlinkClick r:id="" action="ppaction://media"/>
          </p:cNvPr>
          <p:cNvPicPr>
            <a:picLocks noRot="1" noChangeAspect="1"/>
          </p:cNvPicPr>
          <p:nvPr>
            <a:wavAudioFile r:embed="rId1" name="Segnale acust. registr."/>
          </p:nvPr>
        </p:nvPicPr>
        <p:blipFill>
          <a:blip r:embed="rId3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08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egnaposto contenuto 6" descr="img31.pn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85720" y="214290"/>
            <a:ext cx="8643702" cy="6429420"/>
          </a:xfrm>
        </p:spPr>
      </p:pic>
      <p:pic>
        <p:nvPicPr>
          <p:cNvPr id="3" name="Segnale acust. registr.">
            <a:hlinkClick r:id="" action="ppaction://media"/>
          </p:cNvPr>
          <p:cNvPicPr>
            <a:picLocks noRot="1" noChangeAspect="1"/>
          </p:cNvPicPr>
          <p:nvPr>
            <a:wavAudioFile r:embed="rId1" name="Segnale acust. registr."/>
          </p:nvPr>
        </p:nvPicPr>
        <p:blipFill>
          <a:blip r:embed="rId4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1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/>
          <p:cNvSpPr>
            <a:spLocks noGrp="1"/>
          </p:cNvSpPr>
          <p:nvPr>
            <p:ph type="title"/>
          </p:nvPr>
        </p:nvSpPr>
        <p:spPr>
          <a:xfrm>
            <a:off x="142844" y="0"/>
            <a:ext cx="8643998" cy="1143000"/>
          </a:xfrm>
        </p:spPr>
        <p:txBody>
          <a:bodyPr>
            <a:noAutofit/>
          </a:bodyPr>
          <a:lstStyle/>
          <a:p>
            <a:r>
              <a:rPr lang="it-IT" sz="3200" b="1" dirty="0" smtClean="0">
                <a:latin typeface="Arial Rounded MT Bold" pitchFamily="34" charset="0"/>
              </a:rPr>
              <a:t>LA SCALA OPS (OBJECTIVE PAIN SCALE)</a:t>
            </a:r>
            <a:endParaRPr lang="it-IT" sz="3200" dirty="0">
              <a:latin typeface="Arial Rounded MT Bold" pitchFamily="34" charset="0"/>
            </a:endParaRPr>
          </a:p>
        </p:txBody>
      </p:sp>
      <p:sp>
        <p:nvSpPr>
          <p:cNvPr id="2" name="Segnaposto contenuto 1"/>
          <p:cNvSpPr>
            <a:spLocks noGrp="1"/>
          </p:cNvSpPr>
          <p:nvPr>
            <p:ph idx="1"/>
          </p:nvPr>
        </p:nvSpPr>
        <p:spPr>
          <a:xfrm>
            <a:off x="457200" y="1214422"/>
            <a:ext cx="8229600" cy="5214974"/>
          </a:xfrm>
        </p:spPr>
        <p:txBody>
          <a:bodyPr>
            <a:normAutofit lnSpcReduction="10000"/>
          </a:bodyPr>
          <a:lstStyle/>
          <a:p>
            <a:pPr>
              <a:buFont typeface="Wingdings" pitchFamily="2" charset="2"/>
              <a:buChar char="Ø"/>
            </a:pPr>
            <a:r>
              <a:rPr lang="it-IT" dirty="0" smtClean="0">
                <a:latin typeface="Arial Rounded MT Bold" pitchFamily="34" charset="0"/>
              </a:rPr>
              <a:t> Ideata nel 1991 da </a:t>
            </a:r>
            <a:r>
              <a:rPr lang="it-IT" dirty="0" err="1" smtClean="0">
                <a:latin typeface="Arial Rounded MT Bold" pitchFamily="34" charset="0"/>
              </a:rPr>
              <a:t>Norden</a:t>
            </a:r>
            <a:r>
              <a:rPr lang="it-IT" dirty="0" smtClean="0">
                <a:latin typeface="Arial Rounded MT Bold" pitchFamily="34" charset="0"/>
              </a:rPr>
              <a:t> J, </a:t>
            </a:r>
            <a:r>
              <a:rPr lang="it-IT" dirty="0" err="1" smtClean="0">
                <a:latin typeface="Arial Rounded MT Bold" pitchFamily="34" charset="0"/>
              </a:rPr>
              <a:t>Hannallah</a:t>
            </a:r>
            <a:r>
              <a:rPr lang="it-IT" dirty="0" smtClean="0">
                <a:latin typeface="Arial Rounded MT Bold" pitchFamily="34" charset="0"/>
              </a:rPr>
              <a:t> R, </a:t>
            </a:r>
            <a:r>
              <a:rPr lang="it-IT" dirty="0" err="1" smtClean="0">
                <a:latin typeface="Arial Rounded MT Bold" pitchFamily="34" charset="0"/>
              </a:rPr>
              <a:t>Geston</a:t>
            </a:r>
            <a:r>
              <a:rPr lang="it-IT" dirty="0" smtClean="0">
                <a:latin typeface="Arial Rounded MT Bold" pitchFamily="34" charset="0"/>
              </a:rPr>
              <a:t> P, </a:t>
            </a:r>
            <a:r>
              <a:rPr lang="it-IT" dirty="0" err="1" smtClean="0">
                <a:latin typeface="Arial Rounded MT Bold" pitchFamily="34" charset="0"/>
              </a:rPr>
              <a:t>et</a:t>
            </a:r>
            <a:r>
              <a:rPr lang="it-IT" dirty="0" smtClean="0">
                <a:latin typeface="Arial Rounded MT Bold" pitchFamily="34" charset="0"/>
              </a:rPr>
              <a:t> al, è usata per bambini con età compresa fra 1 mese e 2 anni.</a:t>
            </a:r>
          </a:p>
          <a:p>
            <a:pPr>
              <a:buFont typeface="Wingdings" pitchFamily="2" charset="2"/>
              <a:buChar char="Ø"/>
            </a:pPr>
            <a:r>
              <a:rPr lang="it-IT" dirty="0" smtClean="0">
                <a:latin typeface="Arial Rounded MT Bold" pitchFamily="34" charset="0"/>
              </a:rPr>
              <a:t>Si compone di 5 ITEM: pressione sanguigna, pianto, movimenti, agitazione e postura ognuno dei quali ha un punteggio che va da 0 a 2.</a:t>
            </a:r>
          </a:p>
          <a:p>
            <a:pPr>
              <a:buFont typeface="Wingdings" pitchFamily="2" charset="2"/>
              <a:buChar char="Ø"/>
            </a:pPr>
            <a:r>
              <a:rPr lang="it-IT" dirty="0" smtClean="0">
                <a:latin typeface="Arial Rounded MT Bold" pitchFamily="34" charset="0"/>
              </a:rPr>
              <a:t>Il punteggio totale  va da 0 (nessun dolore) a 10 (massima soglia di dolore). </a:t>
            </a:r>
            <a:endParaRPr lang="it-IT" dirty="0">
              <a:latin typeface="Arial Rounded MT Bold" pitchFamily="34" charset="0"/>
            </a:endParaRPr>
          </a:p>
        </p:txBody>
      </p:sp>
      <p:pic>
        <p:nvPicPr>
          <p:cNvPr id="5" name="Segnale acust. registr.">
            <a:hlinkClick r:id="" action="ppaction://media"/>
          </p:cNvPr>
          <p:cNvPicPr>
            <a:picLocks noRot="1" noChangeAspect="1"/>
          </p:cNvPicPr>
          <p:nvPr>
            <a:wavAudioFile r:embed="rId1" name="Segnale acust. registr."/>
          </p:nvPr>
        </p:nvPicPr>
        <p:blipFill>
          <a:blip r:embed="rId3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50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1143000"/>
          </a:xfrm>
        </p:spPr>
        <p:txBody>
          <a:bodyPr/>
          <a:lstStyle/>
          <a:p>
            <a:r>
              <a:rPr lang="it-IT" dirty="0" smtClean="0">
                <a:latin typeface="Arial Rounded MT Bold" pitchFamily="34" charset="0"/>
              </a:rPr>
              <a:t>SCALA  OPS</a:t>
            </a:r>
            <a:endParaRPr lang="it-IT" dirty="0">
              <a:latin typeface="Arial Rounded MT Bold" pitchFamily="34" charset="0"/>
            </a:endParaRPr>
          </a:p>
        </p:txBody>
      </p:sp>
      <p:pic>
        <p:nvPicPr>
          <p:cNvPr id="6" name="Segnaposto contenuto 3" descr="ops.pn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14282" y="1000108"/>
            <a:ext cx="8715436" cy="5627743"/>
          </a:xfrm>
        </p:spPr>
      </p:pic>
      <p:pic>
        <p:nvPicPr>
          <p:cNvPr id="4" name="Segnale acust. registr.">
            <a:hlinkClick r:id="" action="ppaction://media"/>
          </p:cNvPr>
          <p:cNvPicPr>
            <a:picLocks noRot="1" noChangeAspect="1"/>
          </p:cNvPicPr>
          <p:nvPr>
            <a:wavAudioFile r:embed="rId1" name="Segnale acust. registr."/>
          </p:nvPr>
        </p:nvPicPr>
        <p:blipFill>
          <a:blip r:embed="rId4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 smtClean="0">
                <a:latin typeface="Arial Rounded MT Bold" pitchFamily="34" charset="0"/>
              </a:rPr>
              <a:t>LA SCALA </a:t>
            </a:r>
            <a:r>
              <a:rPr lang="it-IT" b="1" dirty="0" smtClean="0">
                <a:latin typeface="Arial Rounded MT Bold" pitchFamily="34" charset="0"/>
              </a:rPr>
              <a:t>NIPS </a:t>
            </a:r>
            <a:br>
              <a:rPr lang="it-IT" b="1" dirty="0" smtClean="0">
                <a:latin typeface="Arial Rounded MT Bold" pitchFamily="34" charset="0"/>
              </a:rPr>
            </a:br>
            <a:r>
              <a:rPr lang="it-IT" dirty="0" smtClean="0">
                <a:latin typeface="Arial Rounded MT Bold" pitchFamily="34" charset="0"/>
              </a:rPr>
              <a:t>(NEONATAL INFAN PAIN SCALE)</a:t>
            </a:r>
            <a:endParaRPr lang="it-IT" dirty="0">
              <a:latin typeface="Arial Rounded MT Bold" pitchFamily="34" charset="0"/>
            </a:endParaRPr>
          </a:p>
        </p:txBody>
      </p:sp>
      <p:sp>
        <p:nvSpPr>
          <p:cNvPr id="2" name="Segnaposto contenuto 1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43510"/>
          </a:xfrm>
        </p:spPr>
        <p:txBody>
          <a:bodyPr>
            <a:noAutofit/>
          </a:bodyPr>
          <a:lstStyle/>
          <a:p>
            <a:pPr>
              <a:buFont typeface="Wingdings" pitchFamily="2" charset="2"/>
              <a:buChar char="v"/>
            </a:pPr>
            <a:r>
              <a:rPr lang="it-IT" sz="2400" dirty="0" smtClean="0">
                <a:latin typeface="Arial Rounded MT Bold" pitchFamily="34" charset="0"/>
              </a:rPr>
              <a:t>Ideata da Lawrence J. </a:t>
            </a:r>
            <a:r>
              <a:rPr lang="it-IT" sz="2400" dirty="0" err="1" smtClean="0">
                <a:latin typeface="Arial Rounded MT Bold" pitchFamily="34" charset="0"/>
              </a:rPr>
              <a:t>et</a:t>
            </a:r>
            <a:r>
              <a:rPr lang="it-IT" sz="2400" dirty="0" smtClean="0">
                <a:latin typeface="Arial Rounded MT Bold" pitchFamily="34" charset="0"/>
              </a:rPr>
              <a:t> al. nel 1993 per la valutazione del dolore nei neonati a termine fino al primo mese di vita, per dolore procedurale.</a:t>
            </a:r>
          </a:p>
          <a:p>
            <a:pPr>
              <a:buFont typeface="Wingdings" pitchFamily="2" charset="2"/>
              <a:buChar char="v"/>
            </a:pPr>
            <a:r>
              <a:rPr lang="it-IT" sz="2400" dirty="0" smtClean="0">
                <a:latin typeface="Arial Rounded MT Bold" pitchFamily="34" charset="0"/>
              </a:rPr>
              <a:t>Si compone di 6 ITEM: espressione del viso, pianto, tipo di respiro, tono delle braccia, tono delle gambe e stato di vigilanza. Ognuno di questi ITEM risponde ad un punteggio che oscilla da 0 a 1, fatta eccezione per l’ITEM del pianto che risponde ad un punteggio che oscilla da 0 a 2; </a:t>
            </a:r>
          </a:p>
          <a:p>
            <a:pPr>
              <a:buFont typeface="Wingdings" pitchFamily="2" charset="2"/>
              <a:buChar char="v"/>
            </a:pPr>
            <a:r>
              <a:rPr lang="it-IT" sz="2400" dirty="0" smtClean="0">
                <a:latin typeface="Arial Rounded MT Bold" pitchFamily="34" charset="0"/>
              </a:rPr>
              <a:t>Lo score totale va da un minimo di 0 (nessun dolore) ad un massimo di 7.</a:t>
            </a:r>
          </a:p>
          <a:p>
            <a:pPr>
              <a:buFont typeface="Wingdings" pitchFamily="2" charset="2"/>
              <a:buChar char="v"/>
            </a:pPr>
            <a:r>
              <a:rPr lang="it-IT" sz="2400" dirty="0" smtClean="0">
                <a:latin typeface="Arial Rounded MT Bold" pitchFamily="34" charset="0"/>
              </a:rPr>
              <a:t>Il punteggio totale del NIPS superiore a 5 è indicativo di dolore</a:t>
            </a:r>
            <a:r>
              <a:rPr lang="it-IT" sz="2400" dirty="0" smtClean="0"/>
              <a:t> </a:t>
            </a:r>
            <a:r>
              <a:rPr lang="it-IT" sz="2400" b="1" i="1" dirty="0" smtClean="0">
                <a:solidFill>
                  <a:srgbClr val="FFFF00"/>
                </a:solidFill>
                <a:latin typeface="Arial Rounded MT Bold" pitchFamily="34" charset="0"/>
              </a:rPr>
              <a:t/>
            </a:r>
            <a:br>
              <a:rPr lang="it-IT" sz="2400" b="1" i="1" dirty="0" smtClean="0">
                <a:solidFill>
                  <a:srgbClr val="FFFF00"/>
                </a:solidFill>
                <a:latin typeface="Arial Rounded MT Bold" pitchFamily="34" charset="0"/>
              </a:rPr>
            </a:br>
            <a:endParaRPr lang="it-IT" sz="2400" dirty="0">
              <a:latin typeface="Arial Rounded MT Bold" pitchFamily="34" charset="0"/>
            </a:endParaRPr>
          </a:p>
        </p:txBody>
      </p:sp>
      <p:pic>
        <p:nvPicPr>
          <p:cNvPr id="4" name="Segnale acust. registr.">
            <a:hlinkClick r:id="" action="ppaction://media"/>
          </p:cNvPr>
          <p:cNvPicPr>
            <a:picLocks noRot="1" noChangeAspect="1"/>
          </p:cNvPicPr>
          <p:nvPr>
            <a:wavAudioFile r:embed="rId1" name="Segnale acust. registr."/>
          </p:nvPr>
        </p:nvPicPr>
        <p:blipFill>
          <a:blip r:embed="rId3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71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/>
          <p:cNvSpPr>
            <a:spLocks noGrp="1"/>
          </p:cNvSpPr>
          <p:nvPr>
            <p:ph type="title"/>
          </p:nvPr>
        </p:nvSpPr>
        <p:spPr>
          <a:xfrm>
            <a:off x="2857488" y="0"/>
            <a:ext cx="3186106" cy="1143000"/>
          </a:xfrm>
        </p:spPr>
        <p:txBody>
          <a:bodyPr/>
          <a:lstStyle/>
          <a:p>
            <a:r>
              <a:rPr lang="it-IT" dirty="0" smtClean="0"/>
              <a:t>SCALA NIPS</a:t>
            </a:r>
            <a:endParaRPr lang="it-IT" dirty="0"/>
          </a:p>
        </p:txBody>
      </p:sp>
      <p:pic>
        <p:nvPicPr>
          <p:cNvPr id="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214282" y="1000108"/>
            <a:ext cx="8715436" cy="5643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Segnale acust. registr.">
            <a:hlinkClick r:id="" action="ppaction://media"/>
          </p:cNvPr>
          <p:cNvPicPr>
            <a:picLocks noRot="1" noChangeAspect="1"/>
          </p:cNvPicPr>
          <p:nvPr>
            <a:wavAudioFile r:embed="rId1" name="Segnale acust. registr."/>
          </p:nvPr>
        </p:nvPicPr>
        <p:blipFill>
          <a:blip r:embed="rId4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8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-252536" y="116632"/>
            <a:ext cx="9793088" cy="1440160"/>
          </a:xfrm>
        </p:spPr>
        <p:txBody>
          <a:bodyPr>
            <a:noAutofit/>
          </a:bodyPr>
          <a:lstStyle/>
          <a:p>
            <a:r>
              <a:rPr lang="it-IT" sz="3000" dirty="0" smtClean="0">
                <a:latin typeface="Arial Rounded MT Bold" panose="020F0704030504030204" pitchFamily="34" charset="0"/>
              </a:rPr>
              <a:t>NPASS </a:t>
            </a:r>
            <a:br>
              <a:rPr lang="it-IT" sz="3000" dirty="0" smtClean="0">
                <a:latin typeface="Arial Rounded MT Bold" panose="020F0704030504030204" pitchFamily="34" charset="0"/>
              </a:rPr>
            </a:br>
            <a:r>
              <a:rPr lang="it-IT" sz="3000" dirty="0" smtClean="0">
                <a:latin typeface="Arial Rounded MT Bold" panose="020F0704030504030204" pitchFamily="34" charset="0"/>
              </a:rPr>
              <a:t>(</a:t>
            </a:r>
            <a:r>
              <a:rPr lang="it-IT" sz="3000" dirty="0" err="1" smtClean="0">
                <a:latin typeface="Arial Rounded MT Bold" panose="020F0704030504030204" pitchFamily="34" charset="0"/>
              </a:rPr>
              <a:t>Neonatal</a:t>
            </a:r>
            <a:r>
              <a:rPr lang="it-IT" sz="3000" dirty="0" smtClean="0">
                <a:latin typeface="Arial Rounded MT Bold" panose="020F0704030504030204" pitchFamily="34" charset="0"/>
              </a:rPr>
              <a:t> </a:t>
            </a:r>
            <a:r>
              <a:rPr lang="it-IT" sz="3000" dirty="0" err="1" smtClean="0">
                <a:latin typeface="Arial Rounded MT Bold" panose="020F0704030504030204" pitchFamily="34" charset="0"/>
              </a:rPr>
              <a:t>Pain</a:t>
            </a:r>
            <a:r>
              <a:rPr lang="it-IT" sz="3000" dirty="0" smtClean="0">
                <a:latin typeface="Arial Rounded MT Bold" panose="020F0704030504030204" pitchFamily="34" charset="0"/>
              </a:rPr>
              <a:t> </a:t>
            </a:r>
            <a:r>
              <a:rPr lang="it-IT" sz="3000" dirty="0" err="1" smtClean="0">
                <a:latin typeface="Arial Rounded MT Bold" panose="020F0704030504030204" pitchFamily="34" charset="0"/>
              </a:rPr>
              <a:t>Assessment</a:t>
            </a:r>
            <a:r>
              <a:rPr lang="it-IT" sz="3000" dirty="0" smtClean="0">
                <a:latin typeface="Arial Rounded MT Bold" panose="020F0704030504030204" pitchFamily="34" charset="0"/>
              </a:rPr>
              <a:t> and </a:t>
            </a:r>
            <a:r>
              <a:rPr lang="it-IT" sz="3000" dirty="0" err="1" smtClean="0">
                <a:latin typeface="Arial Rounded MT Bold" panose="020F0704030504030204" pitchFamily="34" charset="0"/>
              </a:rPr>
              <a:t>Sedation</a:t>
            </a:r>
            <a:r>
              <a:rPr lang="it-IT" sz="3000" dirty="0" smtClean="0">
                <a:latin typeface="Arial Rounded MT Bold" panose="020F0704030504030204" pitchFamily="34" charset="0"/>
              </a:rPr>
              <a:t> Scale),</a:t>
            </a:r>
            <a:br>
              <a:rPr lang="it-IT" sz="3000" dirty="0" smtClean="0">
                <a:latin typeface="Arial Rounded MT Bold" panose="020F0704030504030204" pitchFamily="34" charset="0"/>
              </a:rPr>
            </a:br>
            <a:r>
              <a:rPr lang="it-IT" sz="3000" dirty="0" smtClean="0">
                <a:latin typeface="Arial Rounded MT Bold" panose="020F0704030504030204" pitchFamily="34" charset="0"/>
              </a:rPr>
              <a:t> per neonato in terapia intensiva neonatale</a:t>
            </a:r>
            <a:endParaRPr lang="it-IT" sz="3000" dirty="0">
              <a:latin typeface="Arial Rounded MT Bold" panose="020F0704030504030204" pitchFamily="34" charset="0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158" y="2143116"/>
            <a:ext cx="8247290" cy="4157084"/>
          </a:xfrm>
        </p:spPr>
        <p:txBody>
          <a:bodyPr>
            <a:noAutofit/>
          </a:bodyPr>
          <a:lstStyle/>
          <a:p>
            <a:r>
              <a:rPr lang="it-IT" sz="2900" dirty="0" smtClean="0">
                <a:latin typeface="Arial Rounded MT Bold" panose="020F0704030504030204" pitchFamily="34" charset="0"/>
              </a:rPr>
              <a:t>È una scala multidimensionale</a:t>
            </a:r>
          </a:p>
          <a:p>
            <a:r>
              <a:rPr lang="it-IT" sz="2900" dirty="0" smtClean="0">
                <a:latin typeface="Arial Rounded MT Bold" panose="020F0704030504030204" pitchFamily="34" charset="0"/>
              </a:rPr>
              <a:t>valida ed utilizzabile clinicamente in caso di dolore/agitazione e </a:t>
            </a:r>
            <a:r>
              <a:rPr lang="it-IT" sz="2900" dirty="0" err="1" smtClean="0">
                <a:latin typeface="Arial Rounded MT Bold" panose="020F0704030504030204" pitchFamily="34" charset="0"/>
              </a:rPr>
              <a:t>sedazione</a:t>
            </a:r>
            <a:r>
              <a:rPr lang="it-IT" sz="2900" dirty="0" smtClean="0">
                <a:latin typeface="Arial Rounded MT Bold" panose="020F0704030504030204" pitchFamily="34" charset="0"/>
              </a:rPr>
              <a:t> durante la ventilazione assistita e/o nel post operatorio in neonati da 0 a 100 giorni, nati dalla 23 </a:t>
            </a:r>
            <a:r>
              <a:rPr lang="it-IT" sz="2900" dirty="0" err="1" smtClean="0">
                <a:latin typeface="Arial Rounded MT Bold" panose="020F0704030504030204" pitchFamily="34" charset="0"/>
              </a:rPr>
              <a:t>eg</a:t>
            </a:r>
            <a:r>
              <a:rPr lang="it-IT" sz="2900" dirty="0" smtClean="0">
                <a:latin typeface="Arial Rounded MT Bold" panose="020F0704030504030204" pitchFamily="34" charset="0"/>
              </a:rPr>
              <a:t>  in poi.</a:t>
            </a:r>
          </a:p>
          <a:p>
            <a:r>
              <a:rPr lang="it-IT" sz="2900" dirty="0" smtClean="0">
                <a:latin typeface="Arial Rounded MT Bold" panose="020F0704030504030204" pitchFamily="34" charset="0"/>
              </a:rPr>
              <a:t>I punteggi del dolore e della </a:t>
            </a:r>
            <a:r>
              <a:rPr lang="it-IT" sz="2900" dirty="0" err="1" smtClean="0">
                <a:latin typeface="Arial Rounded MT Bold" panose="020F0704030504030204" pitchFamily="34" charset="0"/>
              </a:rPr>
              <a:t>sedazione</a:t>
            </a:r>
            <a:r>
              <a:rPr lang="it-IT" sz="2900" dirty="0" smtClean="0">
                <a:latin typeface="Arial Rounded MT Bold" panose="020F0704030504030204" pitchFamily="34" charset="0"/>
              </a:rPr>
              <a:t> sono valutati separatamente.</a:t>
            </a:r>
          </a:p>
        </p:txBody>
      </p:sp>
      <p:pic>
        <p:nvPicPr>
          <p:cNvPr id="4" name="Segnale acust. registr.">
            <a:hlinkClick r:id="" action="ppaction://media"/>
          </p:cNvPr>
          <p:cNvPicPr>
            <a:picLocks noRot="1" noChangeAspect="1"/>
          </p:cNvPicPr>
          <p:nvPr>
            <a:wavAudioFile r:embed="rId1" name="Segnale acust. registr."/>
          </p:nvPr>
        </p:nvPicPr>
        <p:blipFill>
          <a:blip r:embed="rId3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0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214290"/>
            <a:ext cx="9501222" cy="928710"/>
          </a:xfrm>
        </p:spPr>
        <p:txBody>
          <a:bodyPr>
            <a:normAutofit fontScale="90000"/>
          </a:bodyPr>
          <a:lstStyle/>
          <a:p>
            <a:r>
              <a:rPr lang="it-IT" dirty="0" smtClean="0"/>
              <a:t/>
            </a:r>
            <a:br>
              <a:rPr lang="it-IT" dirty="0" smtClean="0"/>
            </a:br>
            <a:r>
              <a:rPr lang="it-IT" sz="4000" dirty="0" smtClean="0">
                <a:latin typeface="Arial Rounded MT Bold" pitchFamily="34" charset="0"/>
              </a:rPr>
              <a:t>Valutazione del dolore/agitazione (NPASS)</a:t>
            </a:r>
            <a:r>
              <a:rPr lang="it-IT" dirty="0" smtClean="0"/>
              <a:t/>
            </a:r>
            <a:br>
              <a:rPr lang="it-IT" dirty="0" smtClean="0"/>
            </a:b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214422"/>
            <a:ext cx="8229600" cy="5286412"/>
          </a:xfrm>
        </p:spPr>
        <p:txBody>
          <a:bodyPr>
            <a:normAutofit fontScale="77500" lnSpcReduction="20000"/>
          </a:bodyPr>
          <a:lstStyle/>
          <a:p>
            <a:pPr>
              <a:buNone/>
            </a:pPr>
            <a:endParaRPr lang="it-IT" dirty="0" smtClean="0"/>
          </a:p>
          <a:p>
            <a:r>
              <a:rPr lang="it-IT" sz="3400" dirty="0" smtClean="0">
                <a:latin typeface="Arial Rounded MT Bold" pitchFamily="34" charset="0"/>
              </a:rPr>
              <a:t>Il dolore è conteggiato sommando i punteggi di ogni parametro comportamentale e fisiologico. </a:t>
            </a:r>
          </a:p>
          <a:p>
            <a:r>
              <a:rPr lang="it-IT" sz="3400" dirty="0" smtClean="0">
                <a:latin typeface="Arial Rounded MT Bold" pitchFamily="34" charset="0"/>
              </a:rPr>
              <a:t>Al bambino prematuro viene assegnato +1 se ha un EG &lt;30.</a:t>
            </a:r>
          </a:p>
          <a:p>
            <a:r>
              <a:rPr lang="it-IT" sz="3400" dirty="0" smtClean="0">
                <a:latin typeface="Arial Rounded MT Bold" pitchFamily="34" charset="0"/>
              </a:rPr>
              <a:t>Nei casi di neonati curarizzati è impossibile valutare il dolore in base ai segni comportamentali, è necessario quindi far riferimento all’aumento della FC e della </a:t>
            </a:r>
            <a:r>
              <a:rPr lang="it-IT" sz="3400" dirty="0" err="1" smtClean="0">
                <a:latin typeface="Arial Rounded MT Bold" pitchFamily="34" charset="0"/>
              </a:rPr>
              <a:t>PA</a:t>
            </a:r>
            <a:r>
              <a:rPr lang="it-IT" sz="3400" dirty="0" smtClean="0">
                <a:latin typeface="Arial Rounded MT Bold" pitchFamily="34" charset="0"/>
              </a:rPr>
              <a:t>.</a:t>
            </a:r>
          </a:p>
          <a:p>
            <a:r>
              <a:rPr lang="it-IT" sz="3400" dirty="0" smtClean="0">
                <a:latin typeface="Arial Rounded MT Bold" pitchFamily="34" charset="0"/>
              </a:rPr>
              <a:t>Il punteggio sarà un numero positivo compreso tra 0 e 10. </a:t>
            </a:r>
          </a:p>
          <a:p>
            <a:r>
              <a:rPr lang="it-IT" sz="3400" dirty="0" smtClean="0">
                <a:latin typeface="Arial Rounded MT Bold" pitchFamily="34" charset="0"/>
              </a:rPr>
              <a:t>Il trattamento e l’intervento sarà indicato con uno score &gt;3, l’obiettivo è rimanere sotto la soglia del 3.</a:t>
            </a:r>
          </a:p>
          <a:p>
            <a:endParaRPr lang="it-IT" dirty="0"/>
          </a:p>
        </p:txBody>
      </p:sp>
      <p:pic>
        <p:nvPicPr>
          <p:cNvPr id="4" name="Segnale acust. registr.">
            <a:hlinkClick r:id="" action="ppaction://media"/>
          </p:cNvPr>
          <p:cNvPicPr>
            <a:picLocks noRot="1" noChangeAspect="1"/>
          </p:cNvPicPr>
          <p:nvPr>
            <a:wavAudioFile r:embed="rId1" name="Segnale acust. registr."/>
          </p:nvPr>
        </p:nvPicPr>
        <p:blipFill>
          <a:blip r:embed="rId3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7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 rot="5400000">
            <a:off x="1305815" y="-1020119"/>
            <a:ext cx="6500859" cy="88268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Segnale acust. registr.">
            <a:hlinkClick r:id="" action="ppaction://media"/>
          </p:cNvPr>
          <p:cNvPicPr>
            <a:picLocks noRot="1" noChangeAspect="1"/>
          </p:cNvPicPr>
          <p:nvPr>
            <a:wavAudioFile r:embed="rId1" name="Segnale acust. registr."/>
          </p:nvPr>
        </p:nvPicPr>
        <p:blipFill>
          <a:blip r:embed="rId4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9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4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3800" dirty="0" smtClean="0">
                <a:latin typeface="Arial Rounded MT Bold" pitchFamily="34" charset="0"/>
              </a:rPr>
              <a:t>NEUROFISIOLOGIA DEL DOLORE</a:t>
            </a:r>
            <a:endParaRPr lang="it-IT" sz="3800" dirty="0">
              <a:latin typeface="Arial Rounded MT Bold" pitchFamily="34" charset="0"/>
            </a:endParaRPr>
          </a:p>
        </p:txBody>
      </p:sp>
      <p:sp>
        <p:nvSpPr>
          <p:cNvPr id="2" name="Segnaposto contenuto 1"/>
          <p:cNvSpPr>
            <a:spLocks noGrp="1"/>
          </p:cNvSpPr>
          <p:nvPr>
            <p:ph idx="1"/>
          </p:nvPr>
        </p:nvSpPr>
        <p:spPr>
          <a:xfrm>
            <a:off x="285720" y="1428736"/>
            <a:ext cx="8229600" cy="4525963"/>
          </a:xfrm>
        </p:spPr>
        <p:txBody>
          <a:bodyPr>
            <a:normAutofit fontScale="92500"/>
          </a:bodyPr>
          <a:lstStyle/>
          <a:p>
            <a:pPr>
              <a:buNone/>
            </a:pPr>
            <a:r>
              <a:rPr lang="it-IT" dirty="0" smtClean="0">
                <a:latin typeface="Arial Rounded MT Bold" pitchFamily="34" charset="0"/>
              </a:rPr>
              <a:t>    I meccanismi alla base della percezione del dolore  sia nei neonati che nei bambini sono simili a quelli degli adulti:</a:t>
            </a:r>
          </a:p>
          <a:p>
            <a:pPr>
              <a:buNone/>
            </a:pPr>
            <a:r>
              <a:rPr lang="it-IT" dirty="0" smtClean="0">
                <a:latin typeface="Arial Rounded MT Bold" pitchFamily="34" charset="0"/>
              </a:rPr>
              <a:t/>
            </a:r>
            <a:br>
              <a:rPr lang="it-IT" dirty="0" smtClean="0">
                <a:latin typeface="Arial Rounded MT Bold" pitchFamily="34" charset="0"/>
              </a:rPr>
            </a:br>
            <a:r>
              <a:rPr lang="it-IT" dirty="0" smtClean="0">
                <a:latin typeface="Arial Rounded MT Bold" pitchFamily="34" charset="0"/>
              </a:rPr>
              <a:t>- Trasduzione e trasmissione</a:t>
            </a:r>
          </a:p>
          <a:p>
            <a:pPr>
              <a:buNone/>
            </a:pPr>
            <a:r>
              <a:rPr lang="it-IT" dirty="0" smtClean="0">
                <a:latin typeface="Arial Rounded MT Bold" pitchFamily="34" charset="0"/>
              </a:rPr>
              <a:t/>
            </a:r>
            <a:br>
              <a:rPr lang="it-IT" dirty="0" smtClean="0">
                <a:latin typeface="Arial Rounded MT Bold" pitchFamily="34" charset="0"/>
              </a:rPr>
            </a:br>
            <a:r>
              <a:rPr lang="it-IT" dirty="0" smtClean="0">
                <a:latin typeface="Arial Rounded MT Bold" pitchFamily="34" charset="0"/>
              </a:rPr>
              <a:t>- Modulazione </a:t>
            </a:r>
          </a:p>
          <a:p>
            <a:pPr>
              <a:buNone/>
            </a:pPr>
            <a:r>
              <a:rPr lang="it-IT" dirty="0" smtClean="0">
                <a:latin typeface="Arial Rounded MT Bold" pitchFamily="34" charset="0"/>
              </a:rPr>
              <a:t/>
            </a:r>
            <a:br>
              <a:rPr lang="it-IT" dirty="0" smtClean="0">
                <a:latin typeface="Arial Rounded MT Bold" pitchFamily="34" charset="0"/>
              </a:rPr>
            </a:br>
            <a:r>
              <a:rPr lang="it-IT" dirty="0" smtClean="0">
                <a:latin typeface="Arial Rounded MT Bold" pitchFamily="34" charset="0"/>
              </a:rPr>
              <a:t>- Percezione </a:t>
            </a:r>
            <a:endParaRPr lang="it-IT" dirty="0">
              <a:latin typeface="Arial Rounded MT Bold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84168" y="3140968"/>
            <a:ext cx="2562225" cy="327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Segnale acust. registr.">
            <a:hlinkClick r:id="" action="ppaction://media"/>
          </p:cNvPr>
          <p:cNvPicPr>
            <a:picLocks noRot="1" noChangeAspect="1"/>
          </p:cNvPicPr>
          <p:nvPr>
            <a:wavAudioFile r:embed="rId1" name="Segnale acust. registr."/>
          </p:nvPr>
        </p:nvPicPr>
        <p:blipFill>
          <a:blip r:embed="rId5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48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 smtClean="0">
                <a:latin typeface="Arial Rounded MT Bold" pitchFamily="34" charset="0"/>
              </a:rPr>
              <a:t>LE SCALE ALGOMETRICHE UTILIZZATE IN TRIAGE</a:t>
            </a:r>
            <a:endParaRPr lang="it-IT" dirty="0">
              <a:latin typeface="Arial Rounded MT Bold" pitchFamily="34" charset="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 bwMode="auto">
          <a:xfrm>
            <a:off x="357157" y="1643050"/>
            <a:ext cx="8459569" cy="4786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Segnale acust. registr.">
            <a:hlinkClick r:id="" action="ppaction://media"/>
          </p:cNvPr>
          <p:cNvPicPr>
            <a:picLocks noRot="1" noChangeAspect="1"/>
          </p:cNvPicPr>
          <p:nvPr>
            <a:wavAudioFile r:embed="rId1" name="Segnale acust. registr."/>
          </p:nvPr>
        </p:nvPicPr>
        <p:blipFill>
          <a:blip r:embed="rId4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69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 idx="1"/>
          </p:nvPr>
        </p:nvSpPr>
        <p:spPr>
          <a:xfrm>
            <a:off x="457200" y="500042"/>
            <a:ext cx="8229600" cy="5786478"/>
          </a:xfrm>
        </p:spPr>
        <p:txBody>
          <a:bodyPr>
            <a:normAutofit fontScale="77500" lnSpcReduction="20000"/>
          </a:bodyPr>
          <a:lstStyle/>
          <a:p>
            <a:pPr>
              <a:buFont typeface="Wingdings" pitchFamily="2" charset="2"/>
              <a:buChar char="q"/>
            </a:pPr>
            <a:r>
              <a:rPr lang="it-IT" dirty="0" smtClean="0">
                <a:latin typeface="Arial Rounded MT Bold" pitchFamily="34" charset="0"/>
              </a:rPr>
              <a:t>   Per i pazienti collaboranti, il “</a:t>
            </a:r>
            <a:r>
              <a:rPr lang="it-IT" dirty="0" err="1" smtClean="0">
                <a:latin typeface="Arial Rounded MT Bold" pitchFamily="34" charset="0"/>
              </a:rPr>
              <a:t>gold</a:t>
            </a:r>
            <a:r>
              <a:rPr lang="it-IT" dirty="0" smtClean="0">
                <a:latin typeface="Arial Rounded MT Bold" pitchFamily="34" charset="0"/>
              </a:rPr>
              <a:t> standard” per la valutazione del dolore è l’autovalutazione attraverso scale validate (è il bambino stesso che in maniera guidata quantifica il proprio dolore).</a:t>
            </a:r>
          </a:p>
          <a:p>
            <a:pPr>
              <a:buFont typeface="Wingdings" pitchFamily="2" charset="2"/>
              <a:buChar char="q"/>
            </a:pPr>
            <a:r>
              <a:rPr lang="it-IT" dirty="0" smtClean="0">
                <a:latin typeface="Arial Rounded MT Bold" pitchFamily="34" charset="0"/>
              </a:rPr>
              <a:t>  La scelta della modalità di misurazione dipende oltre che dall’età, anche dalle capacità cognitive e relazionali del bambino, dalla situazione clinica e farmacologica, dal tipo di dolore e dalle risorse disponibili.</a:t>
            </a:r>
          </a:p>
          <a:p>
            <a:pPr>
              <a:buFont typeface="Wingdings" pitchFamily="2" charset="2"/>
              <a:buChar char="q"/>
            </a:pPr>
            <a:r>
              <a:rPr lang="it-IT" dirty="0" smtClean="0">
                <a:latin typeface="Arial Rounded MT Bold" pitchFamily="34" charset="0"/>
              </a:rPr>
              <a:t>Attualmente le scale con maggiore evidenza di validità e utilità clinica  nel neonato sono: </a:t>
            </a:r>
            <a:br>
              <a:rPr lang="it-IT" dirty="0" smtClean="0">
                <a:latin typeface="Arial Rounded MT Bold" pitchFamily="34" charset="0"/>
              </a:rPr>
            </a:br>
            <a:r>
              <a:rPr lang="it-IT" dirty="0" smtClean="0">
                <a:latin typeface="Arial Rounded MT Bold" pitchFamily="34" charset="0"/>
              </a:rPr>
              <a:t>• PIPP (Premature </a:t>
            </a:r>
            <a:r>
              <a:rPr lang="it-IT" dirty="0" err="1" smtClean="0">
                <a:latin typeface="Arial Rounded MT Bold" panose="020F0704030504030204" pitchFamily="34" charset="0"/>
              </a:rPr>
              <a:t>Infant</a:t>
            </a:r>
            <a:r>
              <a:rPr lang="it-IT" dirty="0" smtClean="0">
                <a:latin typeface="Arial Rounded MT Bold" panose="020F0704030504030204" pitchFamily="34" charset="0"/>
              </a:rPr>
              <a:t> </a:t>
            </a:r>
            <a:r>
              <a:rPr lang="it-IT" dirty="0" err="1" smtClean="0">
                <a:latin typeface="Arial Rounded MT Bold" panose="020F0704030504030204" pitchFamily="34" charset="0"/>
              </a:rPr>
              <a:t>Pain</a:t>
            </a:r>
            <a:r>
              <a:rPr lang="it-IT" dirty="0" smtClean="0">
                <a:latin typeface="Arial Rounded MT Bold" panose="020F0704030504030204" pitchFamily="34" charset="0"/>
              </a:rPr>
              <a:t> </a:t>
            </a:r>
            <a:r>
              <a:rPr lang="it-IT" dirty="0" err="1" smtClean="0">
                <a:latin typeface="Arial Rounded MT Bold" panose="020F0704030504030204" pitchFamily="34" charset="0"/>
              </a:rPr>
              <a:t>Profile</a:t>
            </a:r>
            <a:r>
              <a:rPr lang="it-IT" dirty="0" smtClean="0">
                <a:latin typeface="Arial Rounded MT Bold" panose="020F0704030504030204" pitchFamily="34" charset="0"/>
              </a:rPr>
              <a:t>), per neonato </a:t>
            </a:r>
            <a:r>
              <a:rPr lang="it-IT" dirty="0" err="1" smtClean="0">
                <a:latin typeface="Arial Rounded MT Bold" panose="020F0704030504030204" pitchFamily="34" charset="0"/>
              </a:rPr>
              <a:t>pretermine</a:t>
            </a:r>
            <a:r>
              <a:rPr lang="it-IT" dirty="0" smtClean="0">
                <a:latin typeface="Arial Rounded MT Bold" panose="020F0704030504030204" pitchFamily="34" charset="0"/>
              </a:rPr>
              <a:t>;</a:t>
            </a:r>
            <a:br>
              <a:rPr lang="it-IT" dirty="0" smtClean="0">
                <a:latin typeface="Arial Rounded MT Bold" panose="020F0704030504030204" pitchFamily="34" charset="0"/>
              </a:rPr>
            </a:br>
            <a:r>
              <a:rPr lang="it-IT" dirty="0" smtClean="0">
                <a:latin typeface="Arial Rounded MT Bold" panose="020F0704030504030204" pitchFamily="34" charset="0"/>
              </a:rPr>
              <a:t>• NPASS (</a:t>
            </a:r>
            <a:r>
              <a:rPr lang="it-IT" dirty="0" err="1" smtClean="0">
                <a:latin typeface="Arial Rounded MT Bold" panose="020F0704030504030204" pitchFamily="34" charset="0"/>
              </a:rPr>
              <a:t>Neonatal</a:t>
            </a:r>
            <a:r>
              <a:rPr lang="it-IT" dirty="0" smtClean="0">
                <a:latin typeface="Arial Rounded MT Bold" panose="020F0704030504030204" pitchFamily="34" charset="0"/>
              </a:rPr>
              <a:t> </a:t>
            </a:r>
            <a:r>
              <a:rPr lang="it-IT" dirty="0" err="1" smtClean="0">
                <a:latin typeface="Arial Rounded MT Bold" panose="020F0704030504030204" pitchFamily="34" charset="0"/>
              </a:rPr>
              <a:t>Pain</a:t>
            </a:r>
            <a:r>
              <a:rPr lang="it-IT" dirty="0" smtClean="0">
                <a:latin typeface="Arial Rounded MT Bold" panose="020F0704030504030204" pitchFamily="34" charset="0"/>
              </a:rPr>
              <a:t> </a:t>
            </a:r>
            <a:r>
              <a:rPr lang="it-IT" dirty="0" err="1" smtClean="0">
                <a:latin typeface="Arial Rounded MT Bold" panose="020F0704030504030204" pitchFamily="34" charset="0"/>
              </a:rPr>
              <a:t>Assessment</a:t>
            </a:r>
            <a:r>
              <a:rPr lang="it-IT" dirty="0" smtClean="0">
                <a:latin typeface="Arial Rounded MT Bold" panose="020F0704030504030204" pitchFamily="34" charset="0"/>
              </a:rPr>
              <a:t> and </a:t>
            </a:r>
            <a:r>
              <a:rPr lang="it-IT" dirty="0" err="1" smtClean="0">
                <a:latin typeface="Arial Rounded MT Bold" panose="020F0704030504030204" pitchFamily="34" charset="0"/>
              </a:rPr>
              <a:t>Sedation</a:t>
            </a:r>
            <a:r>
              <a:rPr lang="it-IT" dirty="0" smtClean="0">
                <a:latin typeface="Arial Rounded MT Bold" panose="020F0704030504030204" pitchFamily="34" charset="0"/>
              </a:rPr>
              <a:t> Scale), per neonato in terapia intensiva neonatale;</a:t>
            </a:r>
            <a:br>
              <a:rPr lang="it-IT" dirty="0" smtClean="0">
                <a:latin typeface="Arial Rounded MT Bold" panose="020F0704030504030204" pitchFamily="34" charset="0"/>
              </a:rPr>
            </a:br>
            <a:r>
              <a:rPr lang="it-IT" dirty="0" smtClean="0">
                <a:latin typeface="Arial Rounded MT Bold" panose="020F0704030504030204" pitchFamily="34" charset="0"/>
              </a:rPr>
              <a:t>• NIPS (</a:t>
            </a:r>
            <a:r>
              <a:rPr lang="it-IT" dirty="0" err="1" smtClean="0">
                <a:latin typeface="Arial Rounded MT Bold" panose="020F0704030504030204" pitchFamily="34" charset="0"/>
              </a:rPr>
              <a:t>Neonatal</a:t>
            </a:r>
            <a:r>
              <a:rPr lang="it-IT" dirty="0" smtClean="0">
                <a:latin typeface="Arial Rounded MT Bold" panose="020F0704030504030204" pitchFamily="34" charset="0"/>
              </a:rPr>
              <a:t> </a:t>
            </a:r>
            <a:r>
              <a:rPr lang="it-IT" dirty="0" err="1" smtClean="0">
                <a:latin typeface="Arial Rounded MT Bold" panose="020F0704030504030204" pitchFamily="34" charset="0"/>
              </a:rPr>
              <a:t>Infant</a:t>
            </a:r>
            <a:r>
              <a:rPr lang="it-IT" dirty="0" smtClean="0">
                <a:latin typeface="Arial Rounded MT Bold" panose="020F0704030504030204" pitchFamily="34" charset="0"/>
              </a:rPr>
              <a:t> </a:t>
            </a:r>
            <a:r>
              <a:rPr lang="it-IT" dirty="0" err="1" smtClean="0">
                <a:latin typeface="Arial Rounded MT Bold" panose="020F0704030504030204" pitchFamily="34" charset="0"/>
              </a:rPr>
              <a:t>Pain</a:t>
            </a:r>
            <a:r>
              <a:rPr lang="it-IT" dirty="0" smtClean="0">
                <a:latin typeface="Arial Rounded MT Bold" panose="020F0704030504030204" pitchFamily="34" charset="0"/>
              </a:rPr>
              <a:t> Scale), per dolore procedurale</a:t>
            </a:r>
            <a:r>
              <a:rPr lang="it-IT" dirty="0" smtClean="0"/>
              <a:t>.</a:t>
            </a:r>
            <a:endParaRPr lang="it-IT" dirty="0">
              <a:latin typeface="Arial Rounded MT Bold" pitchFamily="34" charset="0"/>
            </a:endParaRPr>
          </a:p>
        </p:txBody>
      </p:sp>
      <p:pic>
        <p:nvPicPr>
          <p:cNvPr id="3" name="Segnale acust. registr.">
            <a:hlinkClick r:id="" action="ppaction://media"/>
          </p:cNvPr>
          <p:cNvPicPr>
            <a:picLocks noRot="1" noChangeAspect="1"/>
          </p:cNvPicPr>
          <p:nvPr>
            <a:wavAudioFile r:embed="rId1" name="Segnale acust. registr."/>
          </p:nvPr>
        </p:nvPicPr>
        <p:blipFill>
          <a:blip r:embed="rId3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2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2000"/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 idx="1"/>
          </p:nvPr>
        </p:nvSpPr>
        <p:spPr>
          <a:xfrm>
            <a:off x="3995936" y="548680"/>
            <a:ext cx="5076056" cy="5472608"/>
          </a:xfrm>
        </p:spPr>
        <p:txBody>
          <a:bodyPr>
            <a:normAutofit fontScale="92500"/>
          </a:bodyPr>
          <a:lstStyle/>
          <a:p>
            <a:pPr>
              <a:buNone/>
            </a:pPr>
            <a:r>
              <a:rPr lang="it-IT" sz="4000" dirty="0" smtClean="0"/>
              <a:t>  </a:t>
            </a:r>
            <a:r>
              <a:rPr lang="it-IT" sz="4000" dirty="0" smtClean="0">
                <a:latin typeface="Arial Rounded MT Bold" panose="020F0704030504030204" pitchFamily="34" charset="0"/>
              </a:rPr>
              <a:t>«Ci </a:t>
            </a:r>
            <a:r>
              <a:rPr lang="it-IT" sz="4000" dirty="0">
                <a:latin typeface="Arial Rounded MT Bold" panose="020F0704030504030204" pitchFamily="34" charset="0"/>
              </a:rPr>
              <a:t>sono certi dolori che ti tolgono </a:t>
            </a:r>
            <a:r>
              <a:rPr lang="it-IT" sz="4000" dirty="0" smtClean="0">
                <a:latin typeface="Arial Rounded MT Bold" panose="020F0704030504030204" pitchFamily="34" charset="0"/>
              </a:rPr>
              <a:t>il respiro</a:t>
            </a:r>
            <a:r>
              <a:rPr lang="it-IT" sz="4000" dirty="0">
                <a:latin typeface="Arial Rounded MT Bold" panose="020F0704030504030204" pitchFamily="34" charset="0"/>
              </a:rPr>
              <a:t>, ti strappano il cuore, ti offuscano la mente, ma tu cerca sempre di reagire come un forte </a:t>
            </a:r>
            <a:r>
              <a:rPr lang="it-IT" sz="4000" dirty="0" smtClean="0">
                <a:latin typeface="Arial Rounded MT Bold" panose="020F0704030504030204" pitchFamily="34" charset="0"/>
              </a:rPr>
              <a:t>guerriero».</a:t>
            </a:r>
            <a:endParaRPr lang="it-IT" sz="4000" dirty="0">
              <a:latin typeface="Arial Rounded MT Bold" pitchFamily="34" charset="0"/>
            </a:endParaRPr>
          </a:p>
          <a:p>
            <a:pPr>
              <a:buNone/>
            </a:pPr>
            <a:endParaRPr lang="it-IT" sz="4000" dirty="0">
              <a:latin typeface="Arial Rounded MT Bold" pitchFamily="34" charset="0"/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2835274" y="2143116"/>
            <a:ext cx="347345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it-IT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/>
          <p:cNvSpPr>
            <a:spLocks noGrp="1"/>
          </p:cNvSpPr>
          <p:nvPr>
            <p:ph type="title"/>
          </p:nvPr>
        </p:nvSpPr>
        <p:spPr>
          <a:xfrm>
            <a:off x="214282" y="142852"/>
            <a:ext cx="8929718" cy="1143000"/>
          </a:xfrm>
        </p:spPr>
        <p:txBody>
          <a:bodyPr>
            <a:normAutofit fontScale="90000"/>
          </a:bodyPr>
          <a:lstStyle/>
          <a:p>
            <a:r>
              <a:rPr lang="it-IT" sz="3600" dirty="0" smtClean="0">
                <a:latin typeface="Arial Rounded MT Bold" pitchFamily="34" charset="0"/>
              </a:rPr>
              <a:t>TRASMISSIONE DELL’IMPULSO </a:t>
            </a:r>
            <a:r>
              <a:rPr lang="it-IT" sz="3600" dirty="0" err="1" smtClean="0">
                <a:latin typeface="Arial Rounded MT Bold" pitchFamily="34" charset="0"/>
              </a:rPr>
              <a:t>DI</a:t>
            </a:r>
            <a:r>
              <a:rPr lang="it-IT" sz="3600" dirty="0" smtClean="0">
                <a:latin typeface="Arial Rounded MT Bold" pitchFamily="34" charset="0"/>
              </a:rPr>
              <a:t> DOLORE</a:t>
            </a:r>
            <a:endParaRPr lang="it-IT" sz="3600" dirty="0">
              <a:latin typeface="Arial Rounded MT Bold" pitchFamily="34" charset="0"/>
            </a:endParaRPr>
          </a:p>
        </p:txBody>
      </p:sp>
      <p:pic>
        <p:nvPicPr>
          <p:cNvPr id="5" name="Segnaposto contenuto 4" descr="Immagine1.pn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71472" y="1285860"/>
            <a:ext cx="8037624" cy="4929222"/>
          </a:xfrm>
          <a:ln>
            <a:solidFill>
              <a:schemeClr val="tx1">
                <a:alpha val="87000"/>
              </a:schemeClr>
            </a:solidFill>
          </a:ln>
        </p:spPr>
      </p:pic>
      <p:pic>
        <p:nvPicPr>
          <p:cNvPr id="4" name="Segnale acust. registr.">
            <a:hlinkClick r:id="" action="ppaction://media"/>
          </p:cNvPr>
          <p:cNvPicPr>
            <a:picLocks noRot="1" noChangeAspect="1"/>
          </p:cNvPicPr>
          <p:nvPr>
            <a:wavAudioFile r:embed="rId1" name="Segnale acust. registr."/>
          </p:nvPr>
        </p:nvPicPr>
        <p:blipFill>
          <a:blip r:embed="rId4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285720" y="285728"/>
            <a:ext cx="8643998" cy="62533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Segnale acust. registr.">
            <a:hlinkClick r:id="" action="ppaction://media"/>
          </p:cNvPr>
          <p:cNvPicPr>
            <a:picLocks noRot="1" noChangeAspect="1"/>
          </p:cNvPicPr>
          <p:nvPr>
            <a:wavAudioFile r:embed="rId1" name="Segnale acust. registr."/>
          </p:nvPr>
        </p:nvPicPr>
        <p:blipFill>
          <a:blip r:embed="rId4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07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2023</TotalTime>
  <Words>2988</Words>
  <Application>Microsoft Office PowerPoint</Application>
  <PresentationFormat>Presentazione su schermo (4:3)</PresentationFormat>
  <Paragraphs>244</Paragraphs>
  <Slides>72</Slides>
  <Notes>1</Notes>
  <HiddenSlides>0</HiddenSlides>
  <MMClips>71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72</vt:i4>
      </vt:variant>
    </vt:vector>
  </HeadingPairs>
  <TitlesOfParts>
    <vt:vector size="73" baseType="lpstr">
      <vt:lpstr>Tema di Office</vt:lpstr>
      <vt:lpstr>Valutazione del dolore nel  neonato e nel bambino</vt:lpstr>
      <vt:lpstr>Diapositiva 2</vt:lpstr>
      <vt:lpstr>   DOLORE                   </vt:lpstr>
      <vt:lpstr>STORIA</vt:lpstr>
      <vt:lpstr> ANNI ’90: IL NEONATO “PERSONA”</vt:lpstr>
      <vt:lpstr>DOLORE</vt:lpstr>
      <vt:lpstr>NEUROFISIOLOGIA DEL DOLORE</vt:lpstr>
      <vt:lpstr>TRASMISSIONE DELL’IMPULSO DI DOLORE</vt:lpstr>
      <vt:lpstr>Diapositiva 9</vt:lpstr>
      <vt:lpstr>Diapositiva 10</vt:lpstr>
      <vt:lpstr>Diapositiva 11</vt:lpstr>
      <vt:lpstr>SVILUPPO DELLA NOCICEZZIONE IN GRAVIDANZA</vt:lpstr>
      <vt:lpstr>AUMENTATA SENSIBILITÀ AL DOLORE  NEL NEONATO</vt:lpstr>
      <vt:lpstr>Diapositiva 14</vt:lpstr>
      <vt:lpstr>CLASSIFICAZIONE DOLORE</vt:lpstr>
      <vt:lpstr>Diapositiva 16</vt:lpstr>
      <vt:lpstr>DOLORE NEUROPATICO</vt:lpstr>
      <vt:lpstr>Diapositiva 18</vt:lpstr>
      <vt:lpstr>DOLORE NOCICETTIVO</vt:lpstr>
      <vt:lpstr>Diapositiva 20</vt:lpstr>
      <vt:lpstr>DOLORE PSICOGENO</vt:lpstr>
      <vt:lpstr>Diapositiva 22</vt:lpstr>
      <vt:lpstr>Diapositiva 23</vt:lpstr>
      <vt:lpstr>LE 7 DIMENSIONI DELLA VALUTAZIONE DEL DOLORE</vt:lpstr>
      <vt:lpstr>VALUTAZIONE DEL DOLORE IN ETÀ PEDIATRICA</vt:lpstr>
      <vt:lpstr>Diapositiva 26</vt:lpstr>
      <vt:lpstr>E.O</vt:lpstr>
      <vt:lpstr>QUANDO VALUTARE IL DOLORE?</vt:lpstr>
      <vt:lpstr>MISURAZIONE DEL DOLORE</vt:lpstr>
      <vt:lpstr>Diapositiva 30</vt:lpstr>
      <vt:lpstr>PERCHÉ VALUTARE IL DOLORE ?</vt:lpstr>
      <vt:lpstr>COME MISURARLO?</vt:lpstr>
      <vt:lpstr>SCALE DI VALUTAZIONE </vt:lpstr>
      <vt:lpstr>SCALE DI AUTOVALUTAZIONE</vt:lpstr>
      <vt:lpstr>SCALE DI AUTOVALUTAZIONE</vt:lpstr>
      <vt:lpstr>POKER-CHIP TOOL</vt:lpstr>
      <vt:lpstr>Scale con le facce</vt:lpstr>
      <vt:lpstr>      </vt:lpstr>
      <vt:lpstr>SCALE ANALOGO-VISIVE</vt:lpstr>
      <vt:lpstr>Diapositiva 40</vt:lpstr>
      <vt:lpstr>SCALE NUMERICHE</vt:lpstr>
      <vt:lpstr>Diapositiva 42</vt:lpstr>
      <vt:lpstr>SCHEMA CORPOREO ELAND</vt:lpstr>
      <vt:lpstr>SCALA DI ELAND</vt:lpstr>
      <vt:lpstr>Diapositiva 45</vt:lpstr>
      <vt:lpstr>DIARIO DEL DOLORE</vt:lpstr>
      <vt:lpstr>SCALE DI ETEROVALUTAZIONE</vt:lpstr>
      <vt:lpstr>METODI FISIOLOGICI</vt:lpstr>
      <vt:lpstr>METODI COMPORTAMENTALI</vt:lpstr>
      <vt:lpstr>Scale comportamentali</vt:lpstr>
      <vt:lpstr> MISURAZIONE DEL DOLORE NEL NEONATO </vt:lpstr>
      <vt:lpstr>PREMATURE INFANT PAIN PROFILE </vt:lpstr>
      <vt:lpstr>Diapositiva 53</vt:lpstr>
      <vt:lpstr>PREMATURE INFANT PAIN PROFILE </vt:lpstr>
      <vt:lpstr>CRYING REQUIRES O2 INCREASED VITAL SIGNS EXPRESSION SLEEPLESS [CRIES]</vt:lpstr>
      <vt:lpstr>CRIES</vt:lpstr>
      <vt:lpstr>FLACC</vt:lpstr>
      <vt:lpstr>Diapositiva 58</vt:lpstr>
      <vt:lpstr>Diapositiva 59</vt:lpstr>
      <vt:lpstr>COMFORT Scale</vt:lpstr>
      <vt:lpstr>CHILDREN’S HOSPITAL OF EASTERN ONTARIO PAIN SCALE (CHEOPS)</vt:lpstr>
      <vt:lpstr>Diapositiva 62</vt:lpstr>
      <vt:lpstr>LA SCALA OPS (OBJECTIVE PAIN SCALE)</vt:lpstr>
      <vt:lpstr>SCALA  OPS</vt:lpstr>
      <vt:lpstr>LA SCALA NIPS  (NEONATAL INFAN PAIN SCALE)</vt:lpstr>
      <vt:lpstr>SCALA NIPS</vt:lpstr>
      <vt:lpstr>NPASS  (Neonatal Pain Assessment and Sedation Scale),  per neonato in terapia intensiva neonatale</vt:lpstr>
      <vt:lpstr> Valutazione del dolore/agitazione (NPASS) </vt:lpstr>
      <vt:lpstr>Diapositiva 69</vt:lpstr>
      <vt:lpstr>LE SCALE ALGOMETRICHE UTILIZZATE IN TRIAGE</vt:lpstr>
      <vt:lpstr>Diapositiva 71</vt:lpstr>
      <vt:lpstr>Diapositiva 72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il dolore nel neonato e nel bambino</dc:title>
  <dc:creator>Anna</dc:creator>
  <cp:lastModifiedBy>Anna</cp:lastModifiedBy>
  <cp:revision>282</cp:revision>
  <dcterms:created xsi:type="dcterms:W3CDTF">2021-10-06T08:13:31Z</dcterms:created>
  <dcterms:modified xsi:type="dcterms:W3CDTF">2021-10-23T12:09:34Z</dcterms:modified>
</cp:coreProperties>
</file>